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56" r:id="rId1"/>
  </p:sldMasterIdLst>
  <p:notesMasterIdLst>
    <p:notesMasterId r:id="rId65"/>
  </p:notesMasterIdLst>
  <p:sldIdLst>
    <p:sldId id="259" r:id="rId2"/>
    <p:sldId id="281" r:id="rId3"/>
    <p:sldId id="277" r:id="rId4"/>
    <p:sldId id="285" r:id="rId5"/>
    <p:sldId id="302" r:id="rId6"/>
    <p:sldId id="303" r:id="rId7"/>
    <p:sldId id="286" r:id="rId8"/>
    <p:sldId id="287" r:id="rId9"/>
    <p:sldId id="288" r:id="rId10"/>
    <p:sldId id="289" r:id="rId11"/>
    <p:sldId id="305" r:id="rId12"/>
    <p:sldId id="301" r:id="rId13"/>
    <p:sldId id="293" r:id="rId14"/>
    <p:sldId id="280" r:id="rId15"/>
    <p:sldId id="306" r:id="rId16"/>
    <p:sldId id="299" r:id="rId17"/>
    <p:sldId id="323" r:id="rId18"/>
    <p:sldId id="261" r:id="rId19"/>
    <p:sldId id="262" r:id="rId20"/>
    <p:sldId id="290" r:id="rId21"/>
    <p:sldId id="263" r:id="rId22"/>
    <p:sldId id="291" r:id="rId23"/>
    <p:sldId id="292" r:id="rId24"/>
    <p:sldId id="296" r:id="rId25"/>
    <p:sldId id="264" r:id="rId26"/>
    <p:sldId id="282" r:id="rId27"/>
    <p:sldId id="266" r:id="rId28"/>
    <p:sldId id="268" r:id="rId29"/>
    <p:sldId id="269" r:id="rId30"/>
    <p:sldId id="275" r:id="rId31"/>
    <p:sldId id="307" r:id="rId32"/>
    <p:sldId id="279" r:id="rId33"/>
    <p:sldId id="304" r:id="rId34"/>
    <p:sldId id="270" r:id="rId35"/>
    <p:sldId id="260" r:id="rId36"/>
    <p:sldId id="278" r:id="rId37"/>
    <p:sldId id="297" r:id="rId38"/>
    <p:sldId id="322" r:id="rId39"/>
    <p:sldId id="315" r:id="rId40"/>
    <p:sldId id="316" r:id="rId41"/>
    <p:sldId id="317" r:id="rId42"/>
    <p:sldId id="336" r:id="rId43"/>
    <p:sldId id="319" r:id="rId44"/>
    <p:sldId id="320" r:id="rId45"/>
    <p:sldId id="321" r:id="rId46"/>
    <p:sldId id="308" r:id="rId47"/>
    <p:sldId id="309" r:id="rId48"/>
    <p:sldId id="311" r:id="rId49"/>
    <p:sldId id="312" r:id="rId50"/>
    <p:sldId id="265" r:id="rId51"/>
    <p:sldId id="295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94" d="100"/>
          <a:sy n="94" d="100"/>
        </p:scale>
        <p:origin x="-88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56E1C-AD15-492F-A262-DE40B7A25A0D}" type="datetimeFigureOut">
              <a:rPr lang="fr-FR" smtClean="0"/>
              <a:t>25/05/2016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70DEE-EC4A-4EA1-9B15-1C63742828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319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0DEE-EC4A-4EA1-9B15-1C637428284F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29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4113" cy="3724275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54" y="4713284"/>
            <a:ext cx="4988167" cy="44679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25" tIns="45563" rIns="91125" bIns="45563"/>
          <a:lstStyle/>
          <a:p>
            <a:endParaRPr lang="fr-FR" alt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566" y="4715621"/>
            <a:ext cx="5440543" cy="44655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99" tIns="45800" rIns="91599" bIns="45800"/>
          <a:lstStyle/>
          <a:p>
            <a:endParaRPr lang="fr-FR" alt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E07718A-B88F-40EE-8C28-845044F02CFC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BD4D8-9AD9-4AC8-A26C-37008BA8CD70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8721-8D5E-47B9-BCC1-3B5DC106401E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38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1D61-0963-4320-8E95-3F54585BE701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9E13-43A3-45D0-A953-B551B208C47E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5B3E-4EB4-4F54-B5E1-7C4A49829F82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2475-A2C4-44C1-8B3D-ACE1DC6B3B87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85A1-EAE5-45E1-9277-52251E5A985C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F55F-0443-41DA-8277-5ABC207A712E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B624-CD60-4DEA-AA0D-EC78DFF795D4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77CC-528B-4D41-B6E4-02FC0D8387C1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BFDE5AC-3E8B-4B0A-BC32-87FB561DFDAF}" type="datetime1">
              <a:rPr lang="fr-FR" smtClean="0"/>
              <a:t>25/05/2016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A8D4F36-62F4-4C6A-8ECC-4F335933996F}" type="slidenum">
              <a:rPr lang="fr-FR" smtClean="0"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9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fr/url?sa=t&amp;rct=j&amp;q=&amp;esrc=s&amp;source=web&amp;cd=1&amp;cad=rja&amp;uact=8&amp;ved=0ahUKEwjE6uuQt-jMAhWFAxoKHeaSB0EQFggcMAA&amp;url=http://www.assainissement-non-collectif.developpement-durable.gouv.fr/le-service-public-d-assainissement-non-collectif-r11.html&amp;usg=AFQjCNF2ZZvR6lZY0I1XmiIG-6czIbklcw&amp;bvm=bv.122448493,d.d2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e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eau-seine-normandie.fr/" TargetMode="Externa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0" y="3573016"/>
            <a:ext cx="3597106" cy="294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5486400" y="-1987550"/>
            <a:ext cx="2840038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728639" y="1340768"/>
            <a:ext cx="6423025" cy="406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fr-FR" altLang="fr-FR" sz="3200" i="1" dirty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altLang="fr-FR" sz="32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ANC</a:t>
            </a:r>
          </a:p>
          <a:p>
            <a:pPr algn="ctr"/>
            <a:r>
              <a:rPr lang="fr-FR" altLang="fr-FR" sz="32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Assainissement </a:t>
            </a:r>
          </a:p>
          <a:p>
            <a:pPr algn="ctr"/>
            <a:r>
              <a:rPr lang="fr-FR" altLang="fr-FR" sz="32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 Collectif</a:t>
            </a:r>
          </a:p>
          <a:p>
            <a:pPr algn="ctr"/>
            <a:endParaRPr lang="fr-FR" altLang="fr-FR" sz="3200" i="1" dirty="0" smtClean="0">
              <a:solidFill>
                <a:srgbClr val="0066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fr-FR" altLang="fr-FR" sz="18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Commune de GAS </a:t>
            </a:r>
          </a:p>
          <a:p>
            <a:pPr algn="ctr"/>
            <a:r>
              <a:rPr lang="fr-FR" altLang="fr-FR" sz="18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 Rue de l’Ecole</a:t>
            </a:r>
          </a:p>
          <a:p>
            <a:pPr algn="ctr"/>
            <a:r>
              <a:rPr lang="fr-FR" altLang="fr-FR" sz="18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28320 GAS</a:t>
            </a:r>
          </a:p>
          <a:p>
            <a:pPr algn="ctr"/>
            <a:r>
              <a:rPr lang="fr-FR" altLang="fr-FR" sz="1800" i="1" dirty="0" smtClean="0">
                <a:solidFill>
                  <a:srgbClr val="0066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/>
              </a:rPr>
              <a:t>02,37,31,55,13</a:t>
            </a:r>
          </a:p>
          <a:p>
            <a:pPr algn="ctr"/>
            <a:endParaRPr lang="fr-FR" altLang="fr-FR" sz="1800" i="1" dirty="0">
              <a:solidFill>
                <a:srgbClr val="0066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fr-FR" altLang="fr-FR" sz="2000" b="1" dirty="0">
              <a:solidFill>
                <a:srgbClr val="0066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/>
            <a:endParaRPr lang="fr-FR" altLang="fr-FR" sz="1000" b="1" dirty="0">
              <a:solidFill>
                <a:srgbClr val="0066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fr-FR" altLang="fr-FR" sz="1000" b="1" dirty="0">
              <a:solidFill>
                <a:srgbClr val="0066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38"/>
          <a:stretch>
            <a:fillRect/>
          </a:stretch>
        </p:blipFill>
        <p:spPr bwMode="auto">
          <a:xfrm>
            <a:off x="5940152" y="4957525"/>
            <a:ext cx="1637634" cy="109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80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Mardi 24 Mai 2016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 descr="600px-Blason_ville_fr_Gas_%28Eure-et-Loir%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0003"/>
            <a:ext cx="447675" cy="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2128"/>
            <a:ext cx="23812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Afficher l'image d'origin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46" y="5571385"/>
            <a:ext cx="1587440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83427" y="6507489"/>
            <a:ext cx="460573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2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8" y="764704"/>
            <a:ext cx="839850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48464" y="6449630"/>
            <a:ext cx="514595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10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79520" y="4005064"/>
            <a:ext cx="7745300" cy="350865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pPr algn="just"/>
            <a:endParaRPr lang="fr-FR" sz="2800" b="1" dirty="0" smtClean="0">
              <a:solidFill>
                <a:schemeClr val="bg1"/>
              </a:solidFill>
              <a:sym typeface="Wingdings 3"/>
            </a:endParaRPr>
          </a:p>
          <a:p>
            <a:pPr algn="just"/>
            <a:r>
              <a:rPr lang="fr-FR" sz="2800" i="1" dirty="0">
                <a:solidFill>
                  <a:schemeClr val="bg1"/>
                </a:solidFill>
              </a:rPr>
              <a:t>Par </a:t>
            </a:r>
            <a:r>
              <a:rPr lang="fr-FR" sz="2800" i="1" dirty="0" smtClean="0">
                <a:solidFill>
                  <a:schemeClr val="bg1"/>
                </a:solidFill>
              </a:rPr>
              <a:t>délibération </a:t>
            </a:r>
            <a:r>
              <a:rPr lang="fr-FR" sz="2800" b="1" i="1" dirty="0" smtClean="0">
                <a:solidFill>
                  <a:schemeClr val="bg1"/>
                </a:solidFill>
              </a:rPr>
              <a:t>26/09/2008</a:t>
            </a:r>
          </a:p>
          <a:p>
            <a:pPr algn="just"/>
            <a:endParaRPr lang="fr-FR" sz="2800" b="1" i="1" dirty="0" smtClean="0">
              <a:solidFill>
                <a:schemeClr val="bg1"/>
              </a:solidFill>
            </a:endParaRPr>
          </a:p>
          <a:p>
            <a:pPr algn="just"/>
            <a:r>
              <a:rPr lang="fr-FR" sz="2800" b="1" dirty="0" smtClean="0">
                <a:solidFill>
                  <a:schemeClr val="bg1"/>
                </a:solidFill>
                <a:sym typeface="Wingdings 3"/>
              </a:rPr>
              <a:t> </a:t>
            </a:r>
            <a:r>
              <a:rPr lang="fr-FR" sz="2800" b="1" dirty="0">
                <a:solidFill>
                  <a:schemeClr val="bg1"/>
                </a:solidFill>
                <a:sym typeface="Wingdings 3"/>
              </a:rPr>
              <a:t>CONFIRMATION  du REFUS de la commune de YERMENONVILLE</a:t>
            </a:r>
          </a:p>
          <a:p>
            <a:endParaRPr lang="fr-FR" sz="2800" b="1" dirty="0" smtClean="0">
              <a:solidFill>
                <a:schemeClr val="bg1"/>
              </a:solidFill>
              <a:sym typeface="Wingdings 3"/>
            </a:endParaRPr>
          </a:p>
          <a:p>
            <a:endParaRPr lang="fr-FR" b="1" dirty="0">
              <a:solidFill>
                <a:schemeClr val="bg1"/>
              </a:solidFill>
              <a:sym typeface="Wingdings 3"/>
            </a:endParaRPr>
          </a:p>
          <a:p>
            <a:endParaRPr lang="fr-FR" b="1" dirty="0" smtClean="0">
              <a:solidFill>
                <a:srgbClr val="FF0000"/>
              </a:solidFill>
              <a:sym typeface="Wingdings 3"/>
            </a:endParaRPr>
          </a:p>
          <a:p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35502" y="2996952"/>
            <a:ext cx="3673395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ASSAINISSEMENT NON COLLECTIF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98" y="3146462"/>
            <a:ext cx="1009126" cy="100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899085" y="465313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Hameau de Moineaux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4808" y="513348"/>
            <a:ext cx="34547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SEULE </a:t>
            </a:r>
          </a:p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SOLUTION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854240">
            <a:off x="412040" y="1559788"/>
            <a:ext cx="402866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/>
                <a:solidFill>
                  <a:schemeClr val="accent3"/>
                </a:solidFill>
                <a:effectLst/>
              </a:rPr>
              <a:t>Dès l’année 2008 ,,,</a:t>
            </a:r>
          </a:p>
          <a:p>
            <a:pPr algn="ctr"/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72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7" name="Group 40"/>
          <p:cNvGrpSpPr/>
          <p:nvPr/>
        </p:nvGrpSpPr>
        <p:grpSpPr>
          <a:xfrm>
            <a:off x="1619672" y="762000"/>
            <a:ext cx="5371678" cy="4705350"/>
            <a:chOff x="2286000" y="762000"/>
            <a:chExt cx="4705350" cy="47053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2400000">
              <a:rot lat="19500000" lon="19500000" rev="2400000"/>
            </a:camera>
            <a:lightRig rig="threePt" dir="t"/>
          </a:scene3d>
        </p:grpSpPr>
        <p:sp>
          <p:nvSpPr>
            <p:cNvPr id="8" name="Teardrop 5"/>
            <p:cNvSpPr/>
            <p:nvPr/>
          </p:nvSpPr>
          <p:spPr>
            <a:xfrm rot="5400000">
              <a:off x="228600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440274" y="916274"/>
              <a:ext cx="1928422" cy="1928422"/>
            </a:xfrm>
            <a:prstGeom prst="ellipse">
              <a:avLst/>
            </a:prstGeom>
            <a:solidFill>
              <a:srgbClr val="5E7B2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z="1900" spc="-20" dirty="0" smtClean="0">
                  <a:solidFill>
                    <a:schemeClr val="bg1"/>
                  </a:solidFill>
                  <a:latin typeface="Trebuchet MS"/>
                </a:rPr>
                <a:t>contexte</a:t>
              </a:r>
              <a:endParaRPr lang="en-US" sz="1900" b="0" i="0" spc="-20" dirty="0">
                <a:solidFill>
                  <a:schemeClr val="bg1"/>
                </a:solidFill>
                <a:latin typeface="Trebuchet MS"/>
              </a:endParaRPr>
            </a:p>
          </p:txBody>
        </p:sp>
        <p:sp>
          <p:nvSpPr>
            <p:cNvPr id="10" name="Teardrop 10"/>
            <p:cNvSpPr/>
            <p:nvPr/>
          </p:nvSpPr>
          <p:spPr>
            <a:xfrm>
              <a:off x="228600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440274" y="3384654"/>
              <a:ext cx="1928422" cy="1928422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z="1900" b="0" i="0" spc="-20" dirty="0" smtClean="0">
                  <a:latin typeface="Trebuchet MS"/>
                  <a:ea typeface="+mn-ea"/>
                  <a:cs typeface="+mn-cs"/>
                </a:rPr>
                <a:t>Étude de filière et de sol</a:t>
              </a:r>
              <a:endParaRPr lang="en-US" sz="1900" b="0" i="0" spc="-20" dirty="0"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ardrop 12"/>
            <p:cNvSpPr/>
            <p:nvPr/>
          </p:nvSpPr>
          <p:spPr>
            <a:xfrm rot="16200000">
              <a:off x="475438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3" name="Oval 13"/>
            <p:cNvSpPr/>
            <p:nvPr/>
          </p:nvSpPr>
          <p:spPr>
            <a:xfrm>
              <a:off x="4908654" y="3384654"/>
              <a:ext cx="1928422" cy="19284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pc="-20" dirty="0" smtClean="0">
                  <a:latin typeface="Trebuchet MS"/>
                </a:rPr>
                <a:t>QUESTIONS </a:t>
              </a:r>
            </a:p>
          </p:txBody>
        </p:sp>
        <p:sp>
          <p:nvSpPr>
            <p:cNvPr id="14" name="Teardrop 16"/>
            <p:cNvSpPr/>
            <p:nvPr/>
          </p:nvSpPr>
          <p:spPr>
            <a:xfrm rot="10800000">
              <a:off x="475438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5" name="Oval 17"/>
            <p:cNvSpPr/>
            <p:nvPr/>
          </p:nvSpPr>
          <p:spPr>
            <a:xfrm>
              <a:off x="4908654" y="916274"/>
              <a:ext cx="1928422" cy="192842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z="1900" spc="-20" dirty="0" smtClean="0">
                  <a:latin typeface="Trebuchet MS"/>
                </a:rPr>
                <a:t>Règlementa-tion</a:t>
              </a:r>
              <a:endParaRPr lang="en-US" sz="1900" b="0" i="0" spc="-20" dirty="0"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4890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916832"/>
            <a:ext cx="7704856" cy="388843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sz="4300" b="1" dirty="0" smtClean="0"/>
              <a:t>22</a:t>
            </a:r>
            <a:r>
              <a:rPr lang="fr-FR" b="1" dirty="0" smtClean="0"/>
              <a:t> </a:t>
            </a:r>
            <a:r>
              <a:rPr lang="fr-FR" b="1" dirty="0"/>
              <a:t>installations d’assainissement non collectif </a:t>
            </a:r>
            <a:r>
              <a:rPr lang="fr-FR" b="1" u="sng" dirty="0" smtClean="0">
                <a:solidFill>
                  <a:srgbClr val="FF0000"/>
                </a:solidFill>
              </a:rPr>
              <a:t>non conformes aux normes en vigueur </a:t>
            </a:r>
          </a:p>
          <a:p>
            <a:pPr marL="68580" indent="0" algn="just">
              <a:buNone/>
            </a:pPr>
            <a:endParaRPr lang="fr-FR" b="1" u="sng" dirty="0" smtClean="0">
              <a:solidFill>
                <a:srgbClr val="FF0000"/>
              </a:solidFill>
            </a:endParaRPr>
          </a:p>
          <a:p>
            <a:pPr marL="68580" indent="0" algn="just">
              <a:buNone/>
            </a:pPr>
            <a:r>
              <a:rPr lang="fr-FR" b="1" dirty="0" smtClean="0"/>
              <a:t>(certaines </a:t>
            </a:r>
            <a:r>
              <a:rPr lang="fr-FR" b="1" dirty="0"/>
              <a:t>sont situées en amont de zones </a:t>
            </a:r>
            <a:r>
              <a:rPr lang="fr-FR" b="1" dirty="0" smtClean="0"/>
              <a:t>sensibles : </a:t>
            </a:r>
            <a:r>
              <a:rPr lang="fr-FR" b="1" u="sng" dirty="0" smtClean="0"/>
              <a:t>VOISE</a:t>
            </a:r>
            <a:r>
              <a:rPr lang="fr-FR" b="1" u="sng" dirty="0"/>
              <a:t>, zones ZNIEFF de type I et II</a:t>
            </a:r>
            <a:r>
              <a:rPr lang="fr-FR" b="1" dirty="0"/>
              <a:t>, etc.), peuvent présenter un danger pour la santé des personnes ou un risque de pollution pour l’environnement. </a:t>
            </a:r>
            <a:endParaRPr lang="fr-FR" b="1" dirty="0" smtClean="0"/>
          </a:p>
          <a:p>
            <a:pPr algn="just"/>
            <a:endParaRPr lang="fr-FR" b="1" dirty="0"/>
          </a:p>
          <a:p>
            <a:pPr marL="68580" indent="0" algn="just">
              <a:buNone/>
            </a:pPr>
            <a:r>
              <a:rPr lang="fr-FR" dirty="0" smtClean="0">
                <a:sym typeface="Wingdings"/>
              </a:rPr>
              <a:t></a:t>
            </a:r>
            <a:r>
              <a:rPr lang="fr-FR" dirty="0" smtClean="0"/>
              <a:t>(</a:t>
            </a:r>
            <a:r>
              <a:rPr lang="fr-FR" dirty="0"/>
              <a:t>article L 2224-8 du code général des collectivités territoriales et l’article L 1331-1-1 du code de la santé publique),</a:t>
            </a:r>
          </a:p>
          <a:p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13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11560" y="817198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CONTEXTE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124745"/>
            <a:ext cx="6777317" cy="2088231"/>
          </a:xfrm>
        </p:spPr>
        <p:txBody>
          <a:bodyPr>
            <a:normAutofit/>
          </a:bodyPr>
          <a:lstStyle/>
          <a:p>
            <a:pPr algn="just"/>
            <a:r>
              <a:rPr lang="fr-FR" b="1" dirty="0"/>
              <a:t>Des </a:t>
            </a:r>
            <a:r>
              <a:rPr lang="fr-FR" b="1" dirty="0" smtClean="0"/>
              <a:t>travaux de remise aux normes , </a:t>
            </a:r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les propriétaires</a:t>
            </a:r>
            <a:r>
              <a:rPr lang="fr-FR" b="1" u="sng" dirty="0" smtClean="0"/>
              <a:t>,</a:t>
            </a:r>
            <a:r>
              <a:rPr lang="fr-FR" b="1" dirty="0" smtClean="0"/>
              <a:t> doivent </a:t>
            </a:r>
            <a:r>
              <a:rPr lang="fr-FR" b="1" dirty="0"/>
              <a:t>être réalisés pour permettre de supprimer les dangers pour la santé ou les risques pour </a:t>
            </a:r>
            <a:r>
              <a:rPr lang="fr-FR" b="1" dirty="0" smtClean="0"/>
              <a:t>l’environnement. </a:t>
            </a:r>
          </a:p>
          <a:p>
            <a:pPr marL="68580" indent="0">
              <a:buNone/>
            </a:pPr>
            <a:endParaRPr lang="fr-FR" dirty="0"/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17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0241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14</a:t>
            </a:fld>
            <a:endParaRPr lang="fr-FR" dirty="0"/>
          </a:p>
        </p:txBody>
      </p:sp>
      <p:sp>
        <p:nvSpPr>
          <p:cNvPr id="7" name="Larme 6"/>
          <p:cNvSpPr/>
          <p:nvPr/>
        </p:nvSpPr>
        <p:spPr>
          <a:xfrm>
            <a:off x="1547664" y="3501008"/>
            <a:ext cx="5904656" cy="288961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907704" y="4149080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conseil municipal a décidé de vous soutenir dans cette  lourde tâche administrative et financière par la solution </a:t>
            </a:r>
          </a:p>
          <a:p>
            <a:pPr algn="ctr"/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COMMANDE GROUPÉE »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12" y="3579604"/>
            <a:ext cx="864384" cy="569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4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340768"/>
            <a:ext cx="6849209" cy="4491861"/>
          </a:xfrm>
        </p:spPr>
        <p:txBody>
          <a:bodyPr/>
          <a:lstStyle/>
          <a:p>
            <a:pPr algn="just"/>
            <a:r>
              <a:rPr lang="fr-FR" b="1" dirty="0"/>
              <a:t>Sur la base du </a:t>
            </a:r>
            <a:r>
              <a:rPr lang="fr-F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volontariat </a:t>
            </a:r>
            <a:r>
              <a:rPr lang="fr-FR" b="1" dirty="0"/>
              <a:t>il peut être confié à la Commune de Gas le soin de faire réaliser pour le compte du propriétaire les études et les  travaux,</a:t>
            </a:r>
          </a:p>
          <a:p>
            <a:pPr marL="68580" indent="0" algn="just">
              <a:buNone/>
            </a:pPr>
            <a:endParaRPr lang="fr-FR" b="1" dirty="0" smtClean="0"/>
          </a:p>
          <a:p>
            <a:pPr marL="68580" indent="0" algn="just">
              <a:buNone/>
            </a:pPr>
            <a:endParaRPr lang="fr-FR" b="1" dirty="0"/>
          </a:p>
          <a:p>
            <a:pPr marL="68580" indent="0" algn="just">
              <a:buNone/>
            </a:pPr>
            <a:r>
              <a:rPr lang="fr-FR" i="1" dirty="0">
                <a:sym typeface="Wingdings"/>
              </a:rPr>
              <a:t></a:t>
            </a:r>
            <a:r>
              <a:rPr lang="fr-FR" i="1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Possibilité d’obtenir jusqu’à 60 % de </a:t>
            </a:r>
            <a:r>
              <a:rPr lang="fr-FR" sz="2000" dirty="0" smtClean="0">
                <a:solidFill>
                  <a:srgbClr val="FF0000"/>
                </a:solidFill>
              </a:rPr>
              <a:t>subvention accordée </a:t>
            </a:r>
            <a:r>
              <a:rPr lang="fr-FR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UNIQUEMENT AUX COLLECTIVITÉS </a:t>
            </a:r>
            <a:r>
              <a:rPr lang="fr-FR" sz="2000" dirty="0" smtClean="0">
                <a:solidFill>
                  <a:srgbClr val="FF0000"/>
                </a:solidFill>
              </a:rPr>
              <a:t>(AESN), une </a:t>
            </a:r>
            <a:r>
              <a:rPr lang="fr-FR" sz="2000" dirty="0">
                <a:solidFill>
                  <a:srgbClr val="FF0000"/>
                </a:solidFill>
              </a:rPr>
              <a:t>convention avec La commune de </a:t>
            </a:r>
            <a:r>
              <a:rPr lang="fr-FR" sz="2000" dirty="0" smtClean="0">
                <a:solidFill>
                  <a:srgbClr val="FF0000"/>
                </a:solidFill>
              </a:rPr>
              <a:t>GAS devra être signée,</a:t>
            </a:r>
            <a:endParaRPr lang="fr-FR" sz="20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45384" y="6489363"/>
            <a:ext cx="714992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15</a:t>
            </a:fld>
            <a:endParaRPr lang="fr-FR" dirty="0"/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24147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 descr="http://media.comprendrechoisir.com/usage=full:orientation=horizontal/aides-travaux-assainiss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80" y="548679"/>
            <a:ext cx="7488834" cy="562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382269">
            <a:off x="550962" y="1232779"/>
            <a:ext cx="762580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/>
                <a:solidFill>
                  <a:schemeClr val="accent3"/>
                </a:solidFill>
                <a:effectLst/>
              </a:rPr>
              <a:t>ENJEUX FINANCIERS</a:t>
            </a:r>
          </a:p>
          <a:p>
            <a:pPr algn="ctr"/>
            <a:r>
              <a:rPr lang="fr-FR" sz="5400" b="1" cap="none" spc="0" dirty="0" smtClean="0">
                <a:ln/>
                <a:solidFill>
                  <a:schemeClr val="accent3"/>
                </a:solidFill>
                <a:effectLst/>
              </a:rPr>
              <a:t> pour les propriétaires </a:t>
            </a:r>
          </a:p>
          <a:p>
            <a:pPr algn="ctr"/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4824147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88424" y="648338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16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67544" y="4005064"/>
            <a:ext cx="8168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n° 1 : Etudes </a:t>
            </a:r>
            <a:r>
              <a:rPr lang="fr-FR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travaux </a:t>
            </a:r>
            <a:r>
              <a:rPr lang="fr-FR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contrôles gérés par les propriétaires</a:t>
            </a:r>
          </a:p>
          <a:p>
            <a:endParaRPr lang="fr-FR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n° 2 : commande groupée  = jusqu’à </a:t>
            </a:r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- 60 % de coût en moins </a:t>
            </a:r>
            <a:endParaRPr lang="fr-F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16" y="2057388"/>
            <a:ext cx="1591822" cy="11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4692" y="2492896"/>
            <a:ext cx="4032448" cy="180064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400" b="1" dirty="0" smtClean="0"/>
              <a:t>RAPPEL DE LA RÈGLEMENTATION</a:t>
            </a:r>
            <a:br>
              <a:rPr lang="fr-FR" sz="3400" b="1" dirty="0" smtClean="0"/>
            </a:br>
            <a:r>
              <a:rPr lang="fr-FR" sz="3400" b="1" dirty="0" smtClean="0"/>
              <a:t>et ASPECT TECHNIQUE</a:t>
            </a:r>
            <a:endParaRPr lang="fr-FR" sz="3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16611" y="4221088"/>
            <a:ext cx="3309803" cy="1260629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le cadre du SPANC</a:t>
            </a:r>
            <a:endParaRPr lang="fr-FR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45" y="578267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508104" y="622201"/>
            <a:ext cx="2353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COMMUNE DE GAS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716015" y="4725144"/>
            <a:ext cx="33098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•"/>
              <a:defRPr sz="2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ctr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ctr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ctr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ctr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88A8"/>
                </a:solidFill>
                <a:latin typeface="Calibri" pitchFamily="34" charset="0"/>
              </a:rPr>
              <a:t>Sébastien DAVID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88A8"/>
                </a:solidFill>
                <a:latin typeface="Calibri" pitchFamily="34" charset="0"/>
              </a:rPr>
              <a:t>Jean-Baptiste COUDERT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88A8"/>
                </a:solidFill>
                <a:latin typeface="Calibri" pitchFamily="34" charset="0"/>
              </a:rPr>
              <a:t>Agence Technique Départementale d’Eure et Loir</a:t>
            </a:r>
            <a:endParaRPr lang="fr-FR" altLang="fr-FR" sz="1800" b="1" dirty="0">
              <a:solidFill>
                <a:srgbClr val="0088A8"/>
              </a:solidFill>
              <a:latin typeface="Calibri" pitchFamily="34" charset="0"/>
            </a:endParaRPr>
          </a:p>
        </p:txBody>
      </p:sp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438400" cy="138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68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971600" y="908720"/>
            <a:ext cx="7128792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600" b="1" dirty="0" smtClean="0"/>
              <a:t>1) </a:t>
            </a:r>
            <a:r>
              <a:rPr lang="fr-FR" sz="2600" b="1" dirty="0"/>
              <a:t>La loi sur l’eau et les milieux </a:t>
            </a:r>
            <a:r>
              <a:rPr lang="fr-FR" sz="2600" b="1" dirty="0" smtClean="0"/>
              <a:t>aquatiques du </a:t>
            </a:r>
            <a:r>
              <a:rPr lang="fr-FR" sz="2600" b="1" dirty="0"/>
              <a:t>30 décembre 2006</a:t>
            </a:r>
          </a:p>
          <a:p>
            <a:pPr marL="0" indent="0">
              <a:buNone/>
            </a:pPr>
            <a:endParaRPr lang="fr-FR" dirty="0" smtClean="0"/>
          </a:p>
          <a:p>
            <a:pPr marL="742950" lvl="1" indent="-285750" algn="just">
              <a:buFontTx/>
              <a:buChar char="–"/>
            </a:pPr>
            <a:r>
              <a:rPr lang="fr-FR" sz="2400" dirty="0"/>
              <a:t>Art. 46 : entretien des installations par des personnes agréées; </a:t>
            </a:r>
            <a:r>
              <a:rPr lang="fr-FR" sz="2400" b="1" dirty="0">
                <a:solidFill>
                  <a:srgbClr val="FF0000"/>
                </a:solidFill>
              </a:rPr>
              <a:t>délai de 4 ans pour réhabiliter</a:t>
            </a:r>
            <a:r>
              <a:rPr lang="fr-FR" sz="2400" dirty="0"/>
              <a:t>; modalités d’agrément des vidangeurs, d’entretien et de vérification de la conformité; accès aux propriétés par les agents du SPANC; diagnostic ANC obligatoire lors des ventes </a:t>
            </a:r>
            <a:r>
              <a:rPr lang="fr-FR" sz="2400" dirty="0" smtClean="0"/>
              <a:t>immobilières,</a:t>
            </a:r>
          </a:p>
          <a:p>
            <a:pPr marL="742950" lvl="1" indent="-285750">
              <a:buFontTx/>
              <a:buChar char="–"/>
            </a:pPr>
            <a:endParaRPr lang="fr-FR" sz="2400" dirty="0"/>
          </a:p>
          <a:p>
            <a:pPr marL="742950" lvl="1" indent="-285750">
              <a:buFontTx/>
              <a:buChar char="–"/>
            </a:pPr>
            <a:r>
              <a:rPr lang="fr-FR" sz="2400" dirty="0"/>
              <a:t>Art. 54 : 1</a:t>
            </a:r>
            <a:r>
              <a:rPr lang="fr-FR" sz="2400" baseline="30000" dirty="0"/>
              <a:t>er</a:t>
            </a:r>
            <a:r>
              <a:rPr lang="fr-FR" sz="2400" dirty="0"/>
              <a:t> contrôle avant le 31/12/2012; contrôles périodiques; compétences optionnelles des SPANC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09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68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899592" y="1052736"/>
            <a:ext cx="7437437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2) La loi Grenelle II du 12 juillet 2010 (modificative de la LEMA</a:t>
            </a:r>
            <a:r>
              <a:rPr lang="fr-FR" b="1" dirty="0"/>
              <a:t>) </a:t>
            </a:r>
            <a:r>
              <a:rPr lang="fr-FR" b="1" dirty="0" smtClean="0"/>
              <a:t>:</a:t>
            </a:r>
          </a:p>
          <a:p>
            <a:pPr marL="0" indent="0" algn="just">
              <a:buNone/>
            </a:pPr>
            <a:endParaRPr lang="fr-FR" sz="2200" dirty="0" smtClean="0"/>
          </a:p>
          <a:p>
            <a:pPr marL="742950" lvl="1" indent="-285750">
              <a:buFontTx/>
              <a:buChar char="–"/>
            </a:pPr>
            <a:r>
              <a:rPr lang="fr-FR" dirty="0"/>
              <a:t>Art 159 : contrôle de conception obligatoire pour les PC et les PA; contrôles périodiques tous les 10 ans </a:t>
            </a:r>
            <a:r>
              <a:rPr lang="fr-FR" dirty="0" smtClean="0"/>
              <a:t>maxi</a:t>
            </a:r>
          </a:p>
          <a:p>
            <a:pPr marL="457200" lvl="1" indent="0">
              <a:buNone/>
            </a:pPr>
            <a:endParaRPr lang="fr-FR" dirty="0"/>
          </a:p>
          <a:p>
            <a:pPr marL="742950" lvl="1" indent="-285750">
              <a:buFontTx/>
              <a:buChar char="–"/>
            </a:pPr>
            <a:r>
              <a:rPr lang="fr-FR" dirty="0"/>
              <a:t>Art 160 : diagnostic ANC lors des ventes : à partir du 1</a:t>
            </a:r>
            <a:r>
              <a:rPr lang="fr-FR" baseline="30000" dirty="0"/>
              <a:t>er</a:t>
            </a:r>
            <a:r>
              <a:rPr lang="fr-FR" dirty="0"/>
              <a:t> janvier 2011, daté de moins de 3 ans, </a:t>
            </a:r>
            <a:r>
              <a:rPr lang="fr-FR" dirty="0">
                <a:solidFill>
                  <a:srgbClr val="FF0000"/>
                </a:solidFill>
              </a:rPr>
              <a:t>obligation de réhabilitation dans l’année suivant l’achat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36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7" name="Group 40"/>
          <p:cNvGrpSpPr/>
          <p:nvPr/>
        </p:nvGrpSpPr>
        <p:grpSpPr>
          <a:xfrm>
            <a:off x="1619672" y="762000"/>
            <a:ext cx="5371678" cy="4705350"/>
            <a:chOff x="2286000" y="762000"/>
            <a:chExt cx="4705350" cy="47053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2400000">
              <a:rot lat="19500000" lon="19500000" rev="2400000"/>
            </a:camera>
            <a:lightRig rig="threePt" dir="t"/>
          </a:scene3d>
        </p:grpSpPr>
        <p:sp>
          <p:nvSpPr>
            <p:cNvPr id="8" name="Teardrop 5"/>
            <p:cNvSpPr/>
            <p:nvPr/>
          </p:nvSpPr>
          <p:spPr>
            <a:xfrm rot="5400000">
              <a:off x="228600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440274" y="916274"/>
              <a:ext cx="1928422" cy="1928422"/>
            </a:xfrm>
            <a:prstGeom prst="ellipse">
              <a:avLst/>
            </a:prstGeom>
            <a:solidFill>
              <a:srgbClr val="5E7B2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z="1900" spc="-20" dirty="0" smtClean="0">
                  <a:solidFill>
                    <a:schemeClr val="bg1"/>
                  </a:solidFill>
                  <a:latin typeface="Trebuchet MS"/>
                </a:rPr>
                <a:t>Présenta-tion des intervenants</a:t>
              </a:r>
              <a:endParaRPr lang="en-US" sz="1900" b="0" i="0" spc="-20" dirty="0">
                <a:solidFill>
                  <a:schemeClr val="bg1"/>
                </a:solidFill>
                <a:latin typeface="Trebuchet MS"/>
              </a:endParaRPr>
            </a:p>
          </p:txBody>
        </p:sp>
        <p:sp>
          <p:nvSpPr>
            <p:cNvPr id="10" name="Teardrop 10"/>
            <p:cNvSpPr/>
            <p:nvPr/>
          </p:nvSpPr>
          <p:spPr>
            <a:xfrm>
              <a:off x="228600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1" name="Oval 11"/>
            <p:cNvSpPr/>
            <p:nvPr/>
          </p:nvSpPr>
          <p:spPr>
            <a:xfrm>
              <a:off x="2440274" y="3384654"/>
              <a:ext cx="1928422" cy="1928422"/>
            </a:xfrm>
            <a:prstGeom prst="ellipse">
              <a:avLst/>
            </a:prstGeom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z="1900" spc="-20" dirty="0" smtClean="0">
                  <a:latin typeface="Trebuchet MS"/>
                </a:rPr>
                <a:t>historique</a:t>
              </a:r>
              <a:endParaRPr lang="en-US" sz="1900" b="0" i="0" spc="-20" dirty="0"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ardrop 12"/>
            <p:cNvSpPr/>
            <p:nvPr/>
          </p:nvSpPr>
          <p:spPr>
            <a:xfrm rot="16200000">
              <a:off x="475438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3" name="Oval 13"/>
            <p:cNvSpPr/>
            <p:nvPr/>
          </p:nvSpPr>
          <p:spPr>
            <a:xfrm>
              <a:off x="4908654" y="3384654"/>
              <a:ext cx="1928422" cy="192842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pc="-20" dirty="0" smtClean="0">
                  <a:latin typeface="Trebuchet MS"/>
                </a:rPr>
                <a:t>- ANC </a:t>
              </a:r>
            </a:p>
            <a:p>
              <a:pPr algn="ctr" defTabSz="914400">
                <a:buNone/>
              </a:pPr>
              <a:r>
                <a:rPr lang="en-US" spc="-20" dirty="0" smtClean="0">
                  <a:latin typeface="Trebuchet MS"/>
                </a:rPr>
                <a:t>- Lois</a:t>
              </a:r>
              <a:endParaRPr lang="en-US" b="0" i="0" spc="-20" dirty="0"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4" name="Teardrop 16"/>
            <p:cNvSpPr/>
            <p:nvPr/>
          </p:nvSpPr>
          <p:spPr>
            <a:xfrm rot="10800000">
              <a:off x="475438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5" name="Oval 17"/>
            <p:cNvSpPr/>
            <p:nvPr/>
          </p:nvSpPr>
          <p:spPr>
            <a:xfrm>
              <a:off x="4908654" y="916274"/>
              <a:ext cx="1928422" cy="192842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None/>
              </a:pPr>
              <a:r>
                <a:rPr lang="en-US" sz="1900" spc="-20" dirty="0" smtClean="0">
                  <a:latin typeface="Trebuchet MS"/>
                </a:rPr>
                <a:t>préambule</a:t>
              </a:r>
              <a:endParaRPr lang="en-US" sz="1900" b="0" i="0" spc="-20" dirty="0"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738952" y="6224288"/>
            <a:ext cx="426960" cy="607136"/>
          </a:xfrm>
        </p:spPr>
        <p:txBody>
          <a:bodyPr/>
          <a:lstStyle/>
          <a:p>
            <a:fld id="{FA8D4F36-62F4-4C6A-8ECC-4F335933996F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74996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827584" y="764704"/>
            <a:ext cx="7272808" cy="405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3) L’arrêté du 7 Mars 2012 : notamment les articles suivants 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Article </a:t>
            </a:r>
            <a:r>
              <a:rPr lang="fr-FR" sz="1600" dirty="0">
                <a:solidFill>
                  <a:srgbClr val="0070C0"/>
                </a:solidFill>
              </a:rPr>
              <a:t>5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Article 13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Article 15 </a:t>
            </a:r>
            <a:endParaRPr lang="fr-FR" sz="1600" dirty="0">
              <a:solidFill>
                <a:srgbClr val="0070C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Article 18 </a:t>
            </a:r>
          </a:p>
          <a:p>
            <a:pPr marL="365760" lvl="1" indent="0">
              <a:spcBef>
                <a:spcPct val="20000"/>
              </a:spcBef>
              <a:buNone/>
            </a:pPr>
            <a:endParaRPr lang="fr-FR" sz="20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676456" y="6504062"/>
            <a:ext cx="467544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20</a:t>
            </a:fld>
            <a:endParaRPr lang="fr-FR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79512" y="2852936"/>
            <a:ext cx="5400600" cy="365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2400" dirty="0" smtClean="0">
                <a:solidFill>
                  <a:srgbClr val="0070C0"/>
                </a:solidFill>
              </a:rPr>
              <a:t>    </a:t>
            </a:r>
            <a:r>
              <a:rPr lang="fr-FR" sz="2400" b="1" dirty="0" smtClean="0"/>
              <a:t>4) Document Technique Unifié</a:t>
            </a:r>
          </a:p>
          <a:p>
            <a:pPr>
              <a:spcBef>
                <a:spcPct val="20000"/>
              </a:spcBef>
            </a:pPr>
            <a:r>
              <a:rPr lang="fr-FR" sz="2400" b="1" dirty="0" smtClean="0"/>
              <a:t>                 de Août 2013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dirty="0" smtClean="0"/>
              <a:t>Norme française rédigée par l’AFNOR</a:t>
            </a:r>
          </a:p>
          <a:p>
            <a:pPr lvl="1">
              <a:spcBef>
                <a:spcPct val="20000"/>
              </a:spcBef>
            </a:pPr>
            <a:r>
              <a:rPr lang="fr-FR" dirty="0" smtClean="0"/>
              <a:t> (Association Française de Normalisation)</a:t>
            </a:r>
          </a:p>
          <a:p>
            <a:pPr lvl="1">
              <a:spcBef>
                <a:spcPct val="20000"/>
              </a:spcBef>
            </a:pPr>
            <a:endParaRPr lang="fr-FR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dirty="0" smtClean="0"/>
              <a:t>Guide des règles de l’art à respecter</a:t>
            </a:r>
          </a:p>
          <a:p>
            <a:pPr lvl="1">
              <a:spcBef>
                <a:spcPct val="20000"/>
              </a:spcBef>
            </a:pPr>
            <a:r>
              <a:rPr lang="fr-FR" dirty="0" smtClean="0"/>
              <a:t>pour l’installation des filières traditionnelles</a:t>
            </a:r>
          </a:p>
          <a:p>
            <a:pPr lvl="1">
              <a:spcBef>
                <a:spcPct val="20000"/>
              </a:spcBef>
            </a:pPr>
            <a:endParaRPr lang="fr-FR" sz="2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55" y="1844824"/>
            <a:ext cx="3197401" cy="465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6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399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83564" y="1052736"/>
            <a:ext cx="7920880" cy="497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fr-FR" sz="2800" dirty="0"/>
              <a:t>	</a:t>
            </a:r>
            <a:r>
              <a:rPr lang="fr-FR" sz="2200" b="1" dirty="0"/>
              <a:t>5</a:t>
            </a:r>
            <a:r>
              <a:rPr lang="fr-FR" sz="2200" b="1" dirty="0" smtClean="0"/>
              <a:t>) L’arrêté du 27 Avril 2012 :</a:t>
            </a:r>
          </a:p>
          <a:p>
            <a:pPr marL="342900" indent="-342900">
              <a:spcBef>
                <a:spcPct val="20000"/>
              </a:spcBef>
            </a:pPr>
            <a:endParaRPr lang="fr-FR" sz="900" b="1" dirty="0" smtClean="0"/>
          </a:p>
          <a:p>
            <a:pPr marL="457200" indent="-457200" algn="ctr">
              <a:spcBef>
                <a:spcPct val="20000"/>
              </a:spcBef>
              <a:buBlip>
                <a:blip r:embed="rId3"/>
              </a:buBlip>
            </a:pPr>
            <a:r>
              <a:rPr lang="fr-FR" sz="3200" b="1" u="sng" dirty="0">
                <a:solidFill>
                  <a:schemeClr val="bg2">
                    <a:lumMod val="50000"/>
                  </a:schemeClr>
                </a:solidFill>
              </a:rPr>
              <a:t>Pour les installations existantes </a:t>
            </a:r>
            <a:endParaRPr lang="fr-FR" sz="32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spcBef>
                <a:spcPct val="20000"/>
              </a:spcBef>
            </a:pPr>
            <a:endParaRPr lang="fr-FR" sz="3200" b="1" dirty="0"/>
          </a:p>
          <a:p>
            <a:pPr marL="34290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fr-FR" b="1" dirty="0" smtClean="0"/>
              <a:t> </a:t>
            </a:r>
            <a:r>
              <a:rPr lang="fr-FR" b="1" dirty="0"/>
              <a:t>Vérifier l’existence d’une installation, son fonctionnement et son </a:t>
            </a:r>
            <a:r>
              <a:rPr lang="fr-FR" b="1" dirty="0" smtClean="0"/>
              <a:t>entretien</a:t>
            </a:r>
          </a:p>
          <a:p>
            <a:pPr marL="342900" indent="-342900" algn="just">
              <a:spcBef>
                <a:spcPct val="20000"/>
              </a:spcBef>
              <a:buFont typeface="+mj-lt"/>
              <a:buAutoNum type="arabicPeriod"/>
            </a:pPr>
            <a:endParaRPr lang="fr-FR" b="1" dirty="0"/>
          </a:p>
          <a:p>
            <a:pPr marL="34290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fr-FR" b="1" dirty="0" smtClean="0"/>
              <a:t> </a:t>
            </a:r>
            <a:r>
              <a:rPr lang="fr-FR" b="1" dirty="0"/>
              <a:t>Évaluer les risques sanitaires et environnementaux et une éventuelle non-conformité </a:t>
            </a:r>
            <a:endParaRPr lang="fr-FR" b="1" dirty="0" smtClean="0"/>
          </a:p>
          <a:p>
            <a:pPr marL="342900" indent="-342900" algn="just">
              <a:spcBef>
                <a:spcPct val="20000"/>
              </a:spcBef>
              <a:buFont typeface="+mj-lt"/>
              <a:buAutoNum type="arabicPeriod"/>
            </a:pPr>
            <a:endParaRPr lang="fr-FR" b="1" dirty="0"/>
          </a:p>
          <a:p>
            <a:pPr marL="342900" indent="-342900" algn="just">
              <a:spcBef>
                <a:spcPct val="20000"/>
              </a:spcBef>
              <a:buFont typeface="+mj-lt"/>
              <a:buAutoNum type="arabicPeriod"/>
            </a:pPr>
            <a:r>
              <a:rPr lang="fr-FR" b="1" dirty="0" smtClean="0"/>
              <a:t> </a:t>
            </a:r>
            <a:r>
              <a:rPr lang="fr-FR" b="1" dirty="0"/>
              <a:t>Si non existence d’éléments probants permettant de vérifier l’existence d’un ANC : possibilité pour le SPANC de mise en demeure pour réaliser un nouvel ANC</a:t>
            </a:r>
          </a:p>
          <a:p>
            <a:pPr algn="just">
              <a:spcBef>
                <a:spcPct val="20000"/>
              </a:spcBef>
            </a:pPr>
            <a:endParaRPr lang="fr-FR" b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244408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6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908721"/>
            <a:ext cx="6777317" cy="2592287"/>
          </a:xfrm>
        </p:spPr>
        <p:txBody>
          <a:bodyPr/>
          <a:lstStyle/>
          <a:p>
            <a:pPr marL="0" indent="0" algn="just">
              <a:buNone/>
            </a:pPr>
            <a:r>
              <a:rPr lang="fr-FR" sz="2000" b="1" dirty="0" smtClean="0"/>
              <a:t>4- </a:t>
            </a:r>
            <a:r>
              <a:rPr lang="fr-FR" sz="2000" b="1" dirty="0"/>
              <a:t>En cas de vente : la durée de validité du diagnostic est de 3 ans à compter de la date de réalisation du </a:t>
            </a:r>
            <a:r>
              <a:rPr lang="fr-FR" sz="2000" b="1" dirty="0" smtClean="0"/>
              <a:t>contrôle</a:t>
            </a:r>
          </a:p>
          <a:p>
            <a:pPr marL="0" indent="0" algn="just">
              <a:buNone/>
            </a:pPr>
            <a:endParaRPr lang="fr-FR" sz="2000" b="1" dirty="0"/>
          </a:p>
          <a:p>
            <a:pPr marL="0" indent="0" algn="just">
              <a:buNone/>
            </a:pPr>
            <a:r>
              <a:rPr lang="fr-FR" sz="2000" b="1" dirty="0" smtClean="0"/>
              <a:t>5- </a:t>
            </a:r>
            <a:r>
              <a:rPr lang="fr-FR" sz="2000" b="1" dirty="0"/>
              <a:t>Le délai de réalisation des travaux court  à compter de la date de notification du document établi par le SPANC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55576" y="3501008"/>
            <a:ext cx="7992888" cy="305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Blip>
                <a:blip r:embed="rId2"/>
              </a:buBlip>
            </a:pP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Pour les installations neuves et réhabilitées :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 dirty="0"/>
              <a:t>	</a:t>
            </a:r>
            <a:r>
              <a:rPr lang="fr-FR" b="1" dirty="0"/>
              <a:t>1- Réalisation d’un examen préalable de la conception </a:t>
            </a:r>
          </a:p>
          <a:p>
            <a:pPr marL="342900" indent="-342900">
              <a:spcBef>
                <a:spcPct val="20000"/>
              </a:spcBef>
            </a:pPr>
            <a:r>
              <a:rPr lang="fr-FR" dirty="0"/>
              <a:t>	</a:t>
            </a:r>
            <a:r>
              <a:rPr lang="fr-FR" b="1" dirty="0"/>
              <a:t>2- Réalisation d’un rapport d’examen de conception remis au propriétaire </a:t>
            </a:r>
          </a:p>
          <a:p>
            <a:pPr marL="342900" indent="-342900">
              <a:spcBef>
                <a:spcPct val="20000"/>
              </a:spcBef>
            </a:pPr>
            <a:r>
              <a:rPr lang="fr-FR" dirty="0"/>
              <a:t>	</a:t>
            </a:r>
            <a:r>
              <a:rPr lang="fr-FR" b="1" dirty="0"/>
              <a:t>3- Vérification des travaux avant remblayage</a:t>
            </a:r>
          </a:p>
          <a:p>
            <a:pPr marL="342900" indent="-342900">
              <a:spcBef>
                <a:spcPct val="20000"/>
              </a:spcBef>
            </a:pPr>
            <a:r>
              <a:rPr lang="fr-FR" b="1" dirty="0"/>
              <a:t>	4- Réalisation d’un rapport de vérification de l’exécution </a:t>
            </a:r>
            <a:endParaRPr lang="fr-FR" i="1" dirty="0"/>
          </a:p>
          <a:p>
            <a:pPr marL="342900" indent="-342900">
              <a:spcBef>
                <a:spcPct val="20000"/>
              </a:spcBef>
            </a:pPr>
            <a:r>
              <a:rPr lang="fr-FR" i="1" dirty="0"/>
              <a:t>	</a:t>
            </a:r>
            <a:endParaRPr lang="fr-FR" b="1" i="1" dirty="0"/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399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77922" y="6520496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801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5154"/>
            <a:ext cx="7119416" cy="596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20820747">
            <a:off x="1932517" y="1283482"/>
            <a:ext cx="27363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/>
                <a:solidFill>
                  <a:schemeClr val="accent3"/>
                </a:solidFill>
              </a:rPr>
              <a:t>Non  c</a:t>
            </a:r>
            <a:r>
              <a:rPr lang="fr-FR" b="1" cap="none" spc="0" dirty="0" smtClean="0">
                <a:ln/>
                <a:solidFill>
                  <a:schemeClr val="accent3"/>
                </a:solidFill>
                <a:effectLst/>
              </a:rPr>
              <a:t>oncer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né</a:t>
            </a:r>
            <a:endParaRPr lang="fr-FR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399"/>
            <a:ext cx="360040" cy="4097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4788024" y="6241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477922" y="6530111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33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TRAVAUX de RÉHABILITATION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Installation Non conforme</a:t>
            </a:r>
          </a:p>
          <a:p>
            <a:pPr marL="68580" indent="0">
              <a:buNone/>
            </a:pPr>
            <a:endParaRPr lang="fr-FR" dirty="0" smtClean="0"/>
          </a:p>
          <a:p>
            <a:pPr algn="just"/>
            <a:r>
              <a:rPr lang="fr-FR" dirty="0" smtClean="0"/>
              <a:t>Installation Sous-dimensionnée </a:t>
            </a:r>
            <a:r>
              <a:rPr lang="fr-FR" dirty="0"/>
              <a:t>en fonction du nombre d’équivalent-habitants ou du nombre de pièces principales (1 PP= 1EH)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63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16416" y="654434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195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Schéma général d’un dispositif d’ANC</a:t>
            </a:r>
            <a:endParaRPr lang="fr-FR" sz="2400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4" y="1484784"/>
            <a:ext cx="7958392" cy="4641379"/>
          </a:xfrm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672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7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0677" y="764704"/>
            <a:ext cx="6777317" cy="4707885"/>
          </a:xfrm>
        </p:spPr>
        <p:txBody>
          <a:bodyPr/>
          <a:lstStyle/>
          <a:p>
            <a:r>
              <a:rPr lang="fr-FR" altLang="fr-FR" dirty="0" smtClean="0">
                <a:solidFill>
                  <a:schemeClr val="accent1"/>
                </a:solidFill>
                <a:cs typeface="Arial" charset="0"/>
              </a:rPr>
              <a:t>ASSAINISSEMENT NON COLLECTIF </a:t>
            </a:r>
          </a:p>
          <a:p>
            <a:pPr marL="68580" indent="0">
              <a:buNone/>
            </a:pPr>
            <a:r>
              <a:rPr lang="fr-FR" altLang="fr-FR" dirty="0">
                <a:solidFill>
                  <a:schemeClr val="accent1"/>
                </a:solidFill>
                <a:cs typeface="Arial" charset="0"/>
              </a:rPr>
              <a:t/>
            </a:r>
            <a:br>
              <a:rPr lang="fr-FR" altLang="fr-FR" dirty="0">
                <a:solidFill>
                  <a:schemeClr val="accent1"/>
                </a:solidFill>
                <a:cs typeface="Arial" charset="0"/>
              </a:rPr>
            </a:br>
            <a:r>
              <a:rPr lang="fr-FR" dirty="0"/>
              <a:t> Système d’assainissement effectuant dans la propriété, la collecte, le prétraitement, l’épuration et l’infiltration ou le rejet des eaux usées des habitations non raccordées à un réseau d’assainissement collectif (tout à l’égout).</a:t>
            </a:r>
          </a:p>
        </p:txBody>
      </p:sp>
      <p:pic>
        <p:nvPicPr>
          <p:cNvPr id="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10316" r="11073" b="8202"/>
          <a:stretch>
            <a:fillRect/>
          </a:stretch>
        </p:blipFill>
        <p:spPr bwMode="auto">
          <a:xfrm>
            <a:off x="539552" y="1268759"/>
            <a:ext cx="8064896" cy="5513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60032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17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5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4994" y="836712"/>
            <a:ext cx="7024744" cy="494928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Le prétraitement ou traitement primaire</a:t>
            </a:r>
            <a:endParaRPr lang="fr-FR" sz="28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23012" y="4797152"/>
            <a:ext cx="8136904" cy="16561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fr-FR" dirty="0" smtClean="0"/>
              <a:t>Le </a:t>
            </a:r>
            <a:r>
              <a:rPr lang="fr-FR" dirty="0"/>
              <a:t>dispositif de traitement primaire est le premier </a:t>
            </a:r>
            <a:r>
              <a:rPr lang="fr-FR" dirty="0" smtClean="0"/>
              <a:t>ouvrage d’une </a:t>
            </a:r>
            <a:r>
              <a:rPr lang="fr-FR" dirty="0"/>
              <a:t>filière d’assainissement non </a:t>
            </a:r>
            <a:r>
              <a:rPr lang="fr-FR" dirty="0" smtClean="0"/>
              <a:t>collectif. Le </a:t>
            </a:r>
            <a:r>
              <a:rPr lang="fr-FR" dirty="0"/>
              <a:t>type d’ouvrage de traitement primaire le plus </a:t>
            </a:r>
            <a:r>
              <a:rPr lang="fr-FR" dirty="0" smtClean="0"/>
              <a:t>répandu est </a:t>
            </a:r>
            <a:r>
              <a:rPr lang="fr-FR" dirty="0"/>
              <a:t>la fosse septique. Elle réalise une première </a:t>
            </a:r>
            <a:r>
              <a:rPr lang="fr-FR" dirty="0" smtClean="0"/>
              <a:t>phase épuratoire</a:t>
            </a:r>
            <a:r>
              <a:rPr lang="fr-FR" dirty="0"/>
              <a:t>, l’ensemble des eaux usées (eaux vannes </a:t>
            </a:r>
            <a:r>
              <a:rPr lang="fr-FR" dirty="0" smtClean="0"/>
              <a:t>et eaux </a:t>
            </a:r>
            <a:r>
              <a:rPr lang="fr-FR" dirty="0"/>
              <a:t>ménagères) y est reçu afin qu’il y ait un </a:t>
            </a:r>
            <a:r>
              <a:rPr lang="fr-FR" dirty="0" smtClean="0"/>
              <a:t>dégraissage (les </a:t>
            </a:r>
            <a:r>
              <a:rPr lang="fr-FR" dirty="0"/>
              <a:t>huiles et particules légères flottent) et un </a:t>
            </a:r>
            <a:r>
              <a:rPr lang="fr-FR" dirty="0" smtClean="0"/>
              <a:t>dessablage (les </a:t>
            </a:r>
            <a:r>
              <a:rPr lang="fr-FR" dirty="0"/>
              <a:t>matières lourdes telles que les boues se déposent </a:t>
            </a:r>
            <a:r>
              <a:rPr lang="fr-FR" dirty="0" smtClean="0"/>
              <a:t>au fond </a:t>
            </a:r>
            <a:r>
              <a:rPr lang="fr-FR" dirty="0"/>
              <a:t>de l’ouvrage</a:t>
            </a:r>
            <a:r>
              <a:rPr lang="fr-FR" dirty="0" smtClean="0"/>
              <a:t>). L’ouvrage </a:t>
            </a:r>
            <a:r>
              <a:rPr lang="fr-FR" dirty="0"/>
              <a:t>de traitement primaire assure donc </a:t>
            </a:r>
            <a:r>
              <a:rPr lang="fr-FR" dirty="0" smtClean="0"/>
              <a:t>une décantation</a:t>
            </a:r>
            <a:r>
              <a:rPr lang="fr-FR" dirty="0"/>
              <a:t>, une liquéfaction des matières et un </a:t>
            </a:r>
            <a:r>
              <a:rPr lang="fr-FR" dirty="0" smtClean="0"/>
              <a:t>début d’épuration.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5460378" cy="309247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72200" y="2670421"/>
            <a:ext cx="1970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Schéma d’une fosse septique toutes eaux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 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63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244408" y="646815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9166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75788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 traitement secondaire 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84784"/>
            <a:ext cx="7223129" cy="864096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Le dispositif de traitement secondaire est le </a:t>
            </a:r>
            <a:r>
              <a:rPr lang="fr-FR" dirty="0" smtClean="0"/>
              <a:t>deuxième élément </a:t>
            </a:r>
            <a:r>
              <a:rPr lang="fr-FR" dirty="0"/>
              <a:t>de l’assainissement non collectif, il </a:t>
            </a:r>
            <a:r>
              <a:rPr lang="fr-FR" dirty="0" smtClean="0"/>
              <a:t>assure l’épuration </a:t>
            </a:r>
            <a:r>
              <a:rPr lang="fr-FR" dirty="0"/>
              <a:t>des eaux usées par l’intermédiaire </a:t>
            </a:r>
            <a:r>
              <a:rPr lang="fr-FR" dirty="0" smtClean="0"/>
              <a:t>des bactéries </a:t>
            </a:r>
            <a:r>
              <a:rPr lang="fr-FR" dirty="0"/>
              <a:t>épuratrices, qui se développent </a:t>
            </a:r>
            <a:r>
              <a:rPr lang="fr-FR" dirty="0" smtClean="0"/>
              <a:t>naturellement dans </a:t>
            </a:r>
            <a:r>
              <a:rPr lang="fr-FR" dirty="0"/>
              <a:t>le sol en place ou sur un support.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90800"/>
            <a:ext cx="4061460" cy="3048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99592" y="248302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Filtre à sable avant recouvrement</a:t>
            </a: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12" y="2564904"/>
            <a:ext cx="4083865" cy="341617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004048" y="2483022"/>
            <a:ext cx="3025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Filtre à sable, coupe transversale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 descr="600px-Blason_ville_fr_Gas_%28Eure-et-Loir%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64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7" y="6492875"/>
            <a:ext cx="756943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1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428243"/>
            <a:ext cx="7024744" cy="75788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L’évacuation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267717"/>
            <a:ext cx="7560840" cy="1407418"/>
          </a:xfrm>
        </p:spPr>
        <p:txBody>
          <a:bodyPr>
            <a:normAutofit fontScale="55000" lnSpcReduction="20000"/>
          </a:bodyPr>
          <a:lstStyle/>
          <a:p>
            <a:pPr marL="68580" indent="0">
              <a:buNone/>
            </a:pPr>
            <a:r>
              <a:rPr lang="fr-FR" dirty="0"/>
              <a:t>L’évacuation des eaux usées traitées s’effectue </a:t>
            </a:r>
            <a:r>
              <a:rPr lang="fr-FR" dirty="0" smtClean="0"/>
              <a:t>de préférence </a:t>
            </a:r>
            <a:r>
              <a:rPr lang="fr-FR" dirty="0"/>
              <a:t>par le sol ou sous-sol en place quand cela </a:t>
            </a:r>
            <a:r>
              <a:rPr lang="fr-FR" dirty="0" smtClean="0"/>
              <a:t>est possible</a:t>
            </a:r>
            <a:r>
              <a:rPr lang="fr-FR" dirty="0"/>
              <a:t>, par infiltration ou irrigation souterraine </a:t>
            </a:r>
            <a:r>
              <a:rPr lang="fr-FR" dirty="0" smtClean="0"/>
              <a:t>de végétaux </a:t>
            </a:r>
            <a:r>
              <a:rPr lang="fr-FR" dirty="0"/>
              <a:t>(non utilisés pour la consommation humaine). </a:t>
            </a:r>
            <a:endParaRPr lang="fr-FR" dirty="0" smtClean="0"/>
          </a:p>
          <a:p>
            <a:pPr marL="68580" indent="0">
              <a:buNone/>
            </a:pPr>
            <a:r>
              <a:rPr lang="fr-FR" dirty="0" smtClean="0"/>
              <a:t>En cas </a:t>
            </a:r>
            <a:r>
              <a:rPr lang="fr-FR" dirty="0"/>
              <a:t>d’inaptitude du sol ou sous-sol (terrains </a:t>
            </a:r>
            <a:r>
              <a:rPr lang="fr-FR" dirty="0" smtClean="0"/>
              <a:t>imperméables notamment</a:t>
            </a:r>
            <a:r>
              <a:rPr lang="fr-FR" dirty="0"/>
              <a:t>) et après récupération des eaux traitées, le </a:t>
            </a:r>
            <a:r>
              <a:rPr lang="fr-FR" dirty="0" smtClean="0"/>
              <a:t>rejet peut </a:t>
            </a:r>
            <a:r>
              <a:rPr lang="fr-FR" dirty="0"/>
              <a:t>s’effectuer vers le milieu hydraulique superficiel, </a:t>
            </a:r>
            <a:r>
              <a:rPr lang="fr-FR" dirty="0" smtClean="0"/>
              <a:t>tels que </a:t>
            </a:r>
            <a:r>
              <a:rPr lang="fr-FR" dirty="0"/>
              <a:t>les cours d’eau, rivières ou fossés, lorsque le milieu </a:t>
            </a:r>
            <a:r>
              <a:rPr lang="fr-FR" dirty="0" smtClean="0"/>
              <a:t>ne présente </a:t>
            </a:r>
            <a:r>
              <a:rPr lang="fr-FR" dirty="0"/>
              <a:t>pas de sensibilité particulière à ce type de rejet.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09486" y="5839672"/>
            <a:ext cx="383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Tranchée d’infiltration, coupe transversale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56173"/>
            <a:ext cx="2736304" cy="36451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76507"/>
            <a:ext cx="4319392" cy="23575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51919" y="2683500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Tranchée d’infiltration </a:t>
            </a:r>
          </a:p>
          <a:p>
            <a:r>
              <a:rPr lang="fr-FR" sz="1400" dirty="0" smtClean="0"/>
              <a:t>avant recouvrement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788024" y="9454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  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 descr="600px-Blason_ville_fr_Gas_%28Eure-et-Loir%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30" y="94546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32440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14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Préambule </a:t>
            </a:r>
            <a:endParaRPr lang="fr-FR" dirty="0"/>
          </a:p>
        </p:txBody>
      </p:sp>
      <p:pic>
        <p:nvPicPr>
          <p:cNvPr id="4" name="Image 3" descr="A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3"/>
            <a:ext cx="1872208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268761"/>
            <a:ext cx="8064896" cy="5328591"/>
          </a:xfrm>
        </p:spPr>
        <p:txBody>
          <a:bodyPr>
            <a:noAutofit/>
          </a:bodyPr>
          <a:lstStyle/>
          <a:p>
            <a:pPr algn="just"/>
            <a:r>
              <a:rPr lang="fr-FR" sz="1800" b="1" dirty="0"/>
              <a:t>Aujourd’hui 31 habitations situées </a:t>
            </a:r>
            <a:r>
              <a:rPr lang="fr-FR" sz="1800" b="1" dirty="0" smtClean="0"/>
              <a:t>sur les hameaux </a:t>
            </a:r>
            <a:r>
              <a:rPr lang="fr-FR" sz="1800" b="1" dirty="0"/>
              <a:t>de </a:t>
            </a:r>
            <a:r>
              <a:rPr lang="fr-FR" sz="1800" b="1" dirty="0" smtClean="0"/>
              <a:t>MOINEAUX, du DÉSERT et la SCAEL de </a:t>
            </a:r>
            <a:r>
              <a:rPr lang="fr-FR" sz="1800" b="1" dirty="0"/>
              <a:t>GAS ne sont pas </a:t>
            </a:r>
            <a:r>
              <a:rPr lang="fr-FR" sz="1800" b="1" dirty="0" smtClean="0"/>
              <a:t>raccordées </a:t>
            </a:r>
            <a:r>
              <a:rPr lang="fr-FR" sz="1800" b="1" dirty="0"/>
              <a:t>au réseau public de collecte des eaux usées. </a:t>
            </a:r>
            <a:endParaRPr lang="fr-FR" sz="1800" b="1" dirty="0" smtClean="0"/>
          </a:p>
          <a:p>
            <a:pPr algn="just"/>
            <a:endParaRPr lang="fr-FR" sz="800" i="1" dirty="0" smtClean="0"/>
          </a:p>
          <a:p>
            <a:pPr marL="68580" indent="0" algn="ctr">
              <a:buNone/>
            </a:pPr>
            <a:r>
              <a:rPr lang="fr-FR" sz="3200" b="1" u="sng" dirty="0" smtClean="0">
                <a:solidFill>
                  <a:srgbClr val="92D050"/>
                </a:solidFill>
              </a:rPr>
              <a:t>HISTORIQUE</a:t>
            </a:r>
          </a:p>
          <a:p>
            <a:pPr marL="68580" indent="0" algn="ctr">
              <a:buNone/>
            </a:pPr>
            <a:endParaRPr lang="fr-FR" sz="800" b="1" u="sng" dirty="0" smtClean="0">
              <a:solidFill>
                <a:srgbClr val="92D050"/>
              </a:solidFill>
            </a:endParaRPr>
          </a:p>
          <a:p>
            <a:pPr algn="just"/>
            <a:r>
              <a:rPr lang="fr-FR" sz="1800" i="1" dirty="0" smtClean="0"/>
              <a:t>Dès l’année 2005, la commune de Yermenonville a refusé le raccordement à son réseau,</a:t>
            </a:r>
          </a:p>
          <a:p>
            <a:pPr marL="68580" indent="0" algn="just">
              <a:buNone/>
            </a:pPr>
            <a:endParaRPr lang="fr-FR" sz="1800" i="1" dirty="0" smtClean="0"/>
          </a:p>
          <a:p>
            <a:pPr algn="just"/>
            <a:r>
              <a:rPr lang="fr-FR" sz="1800" i="1" dirty="0" smtClean="0"/>
              <a:t>Extrait de la </a:t>
            </a:r>
            <a:r>
              <a:rPr lang="fr-FR" sz="1800" i="1" dirty="0"/>
              <a:t>d</a:t>
            </a:r>
            <a:r>
              <a:rPr lang="fr-FR" sz="1800" i="1" dirty="0" smtClean="0"/>
              <a:t>élibération du 13/09/2007 : ,,,[,,,</a:t>
            </a:r>
            <a:r>
              <a:rPr lang="fr-FR" sz="1800" i="1" u="sng" dirty="0" smtClean="0"/>
              <a:t>la première solution </a:t>
            </a:r>
            <a:r>
              <a:rPr lang="fr-FR" sz="1800" i="1" dirty="0" smtClean="0"/>
              <a:t>permettrait le traitement sur site, par filtre à sable, </a:t>
            </a:r>
            <a:r>
              <a:rPr lang="fr-FR" sz="1800" i="1" u="sng" dirty="0" smtClean="0"/>
              <a:t>la seconde </a:t>
            </a:r>
            <a:r>
              <a:rPr lang="fr-FR" sz="1800" i="1" dirty="0" smtClean="0"/>
              <a:t>consisterait à transférer les eaux usées du Hameau de Moineaux vers la station d’épuration existante du SIE de Houx/Yermenonville mais ce syndicat s’y oppose, </a:t>
            </a:r>
            <a:r>
              <a:rPr lang="fr-FR" sz="1800" i="1" u="sng" dirty="0" smtClean="0"/>
              <a:t>la dernière solution</a:t>
            </a:r>
            <a:r>
              <a:rPr lang="fr-FR" sz="1800" i="1" dirty="0" smtClean="0"/>
              <a:t> consisterait à transférer les </a:t>
            </a:r>
            <a:r>
              <a:rPr lang="fr-FR" sz="1800" i="1" dirty="0"/>
              <a:t>e</a:t>
            </a:r>
            <a:r>
              <a:rPr lang="fr-FR" sz="1800" i="1" dirty="0" smtClean="0"/>
              <a:t>ffluents de Moineaux vers la station actuelle sur GAS,,,,</a:t>
            </a:r>
            <a:r>
              <a:rPr lang="fr-FR" sz="1800" b="1" i="1" dirty="0" smtClean="0"/>
              <a:t>le conseil municipal se prononce en faveur de la première solution,,,,],,,</a:t>
            </a:r>
          </a:p>
          <a:p>
            <a:pPr marL="68580" indent="0" algn="just">
              <a:buNone/>
            </a:pPr>
            <a:endParaRPr lang="fr-FR" sz="1800" i="1" dirty="0" smtClean="0"/>
          </a:p>
          <a:p>
            <a:pPr algn="just"/>
            <a:endParaRPr lang="fr-FR" sz="1800" i="1" dirty="0" smtClean="0"/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785267" y="82619"/>
            <a:ext cx="2353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COMMUNE DE GAS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04448" y="6536640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76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201" y="764704"/>
            <a:ext cx="7024744" cy="469856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ventilations</a:t>
            </a:r>
            <a:endParaRPr lang="fr-FR" sz="2400" dirty="0"/>
          </a:p>
        </p:txBody>
      </p:sp>
      <p:sp>
        <p:nvSpPr>
          <p:cNvPr id="7" name="Line 217"/>
          <p:cNvSpPr>
            <a:spLocks noChangeShapeType="1"/>
          </p:cNvSpPr>
          <p:nvPr/>
        </p:nvSpPr>
        <p:spPr bwMode="auto">
          <a:xfrm flipV="1">
            <a:off x="1820069" y="2375127"/>
            <a:ext cx="1295400" cy="17160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8" name="Line 218"/>
          <p:cNvSpPr>
            <a:spLocks noChangeShapeType="1"/>
          </p:cNvSpPr>
          <p:nvPr/>
        </p:nvSpPr>
        <p:spPr bwMode="auto">
          <a:xfrm>
            <a:off x="2143919" y="3661002"/>
            <a:ext cx="0" cy="19113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9" name="Line 219"/>
          <p:cNvSpPr>
            <a:spLocks noChangeShapeType="1"/>
          </p:cNvSpPr>
          <p:nvPr/>
        </p:nvSpPr>
        <p:spPr bwMode="auto">
          <a:xfrm flipH="1">
            <a:off x="559594" y="5572352"/>
            <a:ext cx="255587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0" name="Rectangle 220"/>
          <p:cNvSpPr>
            <a:spLocks noChangeArrowheads="1"/>
          </p:cNvSpPr>
          <p:nvPr/>
        </p:nvSpPr>
        <p:spPr bwMode="auto">
          <a:xfrm>
            <a:off x="953657" y="5642471"/>
            <a:ext cx="612775" cy="233362"/>
          </a:xfrm>
          <a:prstGeom prst="rect">
            <a:avLst/>
          </a:prstGeom>
          <a:noFill/>
          <a:ln w="127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 dirty="0"/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>
            <a:off x="2286794" y="3389539"/>
            <a:ext cx="0" cy="2300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2" name="Line 222"/>
          <p:cNvSpPr>
            <a:spLocks noChangeShapeType="1"/>
          </p:cNvSpPr>
          <p:nvPr/>
        </p:nvSpPr>
        <p:spPr bwMode="auto">
          <a:xfrm>
            <a:off x="1567657" y="5689827"/>
            <a:ext cx="7191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3" name="Line 223"/>
          <p:cNvSpPr>
            <a:spLocks noChangeShapeType="1"/>
          </p:cNvSpPr>
          <p:nvPr/>
        </p:nvSpPr>
        <p:spPr bwMode="auto">
          <a:xfrm>
            <a:off x="2251869" y="3349852"/>
            <a:ext cx="7143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4" name="Line 224"/>
          <p:cNvSpPr>
            <a:spLocks noChangeShapeType="1"/>
          </p:cNvSpPr>
          <p:nvPr/>
        </p:nvSpPr>
        <p:spPr bwMode="auto">
          <a:xfrm>
            <a:off x="2251869" y="3310164"/>
            <a:ext cx="7143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5" name="Line 227"/>
          <p:cNvSpPr>
            <a:spLocks noChangeShapeType="1"/>
          </p:cNvSpPr>
          <p:nvPr/>
        </p:nvSpPr>
        <p:spPr bwMode="auto">
          <a:xfrm flipH="1">
            <a:off x="596107" y="5689827"/>
            <a:ext cx="35877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6" name="Line 229"/>
          <p:cNvSpPr>
            <a:spLocks noChangeShapeType="1"/>
          </p:cNvSpPr>
          <p:nvPr/>
        </p:nvSpPr>
        <p:spPr bwMode="auto">
          <a:xfrm>
            <a:off x="2143919" y="4637314"/>
            <a:ext cx="792163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7" name="Line 230"/>
          <p:cNvSpPr>
            <a:spLocks noChangeShapeType="1"/>
          </p:cNvSpPr>
          <p:nvPr/>
        </p:nvSpPr>
        <p:spPr bwMode="auto">
          <a:xfrm flipV="1">
            <a:off x="2286794" y="4519839"/>
            <a:ext cx="53975" cy="777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8" name="Line 231"/>
          <p:cNvSpPr>
            <a:spLocks noChangeShapeType="1"/>
          </p:cNvSpPr>
          <p:nvPr/>
        </p:nvSpPr>
        <p:spPr bwMode="auto">
          <a:xfrm flipV="1">
            <a:off x="2286794" y="5454877"/>
            <a:ext cx="53975" cy="587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19" name="Line 232"/>
          <p:cNvSpPr>
            <a:spLocks noChangeShapeType="1"/>
          </p:cNvSpPr>
          <p:nvPr/>
        </p:nvSpPr>
        <p:spPr bwMode="auto">
          <a:xfrm flipH="1">
            <a:off x="2359819" y="4500789"/>
            <a:ext cx="1793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0" name="Line 233"/>
          <p:cNvSpPr>
            <a:spLocks noChangeShapeType="1"/>
          </p:cNvSpPr>
          <p:nvPr/>
        </p:nvSpPr>
        <p:spPr bwMode="auto">
          <a:xfrm flipH="1">
            <a:off x="2340769" y="5435827"/>
            <a:ext cx="25241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1" name="Line 234"/>
          <p:cNvSpPr>
            <a:spLocks noChangeShapeType="1"/>
          </p:cNvSpPr>
          <p:nvPr/>
        </p:nvSpPr>
        <p:spPr bwMode="auto">
          <a:xfrm>
            <a:off x="1947069" y="2786289"/>
            <a:ext cx="339725" cy="4873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2" name="Line 236"/>
          <p:cNvSpPr>
            <a:spLocks noChangeShapeType="1"/>
          </p:cNvSpPr>
          <p:nvPr/>
        </p:nvSpPr>
        <p:spPr bwMode="auto">
          <a:xfrm flipH="1" flipV="1">
            <a:off x="2785269" y="2024289"/>
            <a:ext cx="152400" cy="0"/>
          </a:xfrm>
          <a:prstGeom prst="line">
            <a:avLst/>
          </a:prstGeom>
          <a:noFill/>
          <a:ln w="9525" algn="ctr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3" name="Line 237"/>
          <p:cNvSpPr>
            <a:spLocks noChangeShapeType="1"/>
          </p:cNvSpPr>
          <p:nvPr/>
        </p:nvSpPr>
        <p:spPr bwMode="auto">
          <a:xfrm flipH="1" flipV="1">
            <a:off x="1153319" y="5710464"/>
            <a:ext cx="306388" cy="0"/>
          </a:xfrm>
          <a:prstGeom prst="line">
            <a:avLst/>
          </a:prstGeom>
          <a:noFill/>
          <a:ln w="9525" algn="ctr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4" name="Line 238"/>
          <p:cNvSpPr>
            <a:spLocks noChangeShapeType="1"/>
          </p:cNvSpPr>
          <p:nvPr/>
        </p:nvSpPr>
        <p:spPr bwMode="auto">
          <a:xfrm flipV="1">
            <a:off x="3115469" y="2375127"/>
            <a:ext cx="0" cy="31972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5" name="Text Box 240"/>
          <p:cNvSpPr txBox="1">
            <a:spLocks noChangeArrowheads="1"/>
          </p:cNvSpPr>
          <p:nvPr/>
        </p:nvSpPr>
        <p:spPr bwMode="auto">
          <a:xfrm>
            <a:off x="1642269" y="2557689"/>
            <a:ext cx="630238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000" dirty="0">
                <a:solidFill>
                  <a:srgbClr val="000000"/>
                </a:solidFill>
                <a:latin typeface="Times New Roman" pitchFamily="18" charset="0"/>
              </a:rPr>
              <a:t>Prise d’air</a:t>
            </a:r>
            <a:endParaRPr lang="fr-FR" altLang="fr-FR" dirty="0"/>
          </a:p>
        </p:txBody>
      </p:sp>
      <p:sp>
        <p:nvSpPr>
          <p:cNvPr id="26" name="Text Box 241"/>
          <p:cNvSpPr txBox="1">
            <a:spLocks noChangeArrowheads="1"/>
          </p:cNvSpPr>
          <p:nvPr/>
        </p:nvSpPr>
        <p:spPr bwMode="auto">
          <a:xfrm>
            <a:off x="2030413" y="1884863"/>
            <a:ext cx="8382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000" dirty="0">
                <a:latin typeface="Times New Roman" pitchFamily="18" charset="0"/>
              </a:rPr>
              <a:t>Évacuation des gaz</a:t>
            </a:r>
            <a:endParaRPr lang="fr-FR" altLang="fr-FR" sz="1000" dirty="0"/>
          </a:p>
        </p:txBody>
      </p:sp>
      <p:sp>
        <p:nvSpPr>
          <p:cNvPr id="27" name="Text Box 242"/>
          <p:cNvSpPr txBox="1">
            <a:spLocks noChangeArrowheads="1"/>
          </p:cNvSpPr>
          <p:nvPr/>
        </p:nvSpPr>
        <p:spPr bwMode="auto">
          <a:xfrm>
            <a:off x="1153319" y="5876983"/>
            <a:ext cx="306387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000" dirty="0">
                <a:solidFill>
                  <a:srgbClr val="FF0000"/>
                </a:solidFill>
                <a:latin typeface="Times New Roman" pitchFamily="18" charset="0"/>
              </a:rPr>
              <a:t>FTE</a:t>
            </a:r>
            <a:endParaRPr lang="fr-FR" altLang="fr-FR" dirty="0"/>
          </a:p>
        </p:txBody>
      </p:sp>
      <p:sp>
        <p:nvSpPr>
          <p:cNvPr id="28" name="Line 243"/>
          <p:cNvSpPr>
            <a:spLocks noChangeShapeType="1"/>
          </p:cNvSpPr>
          <p:nvPr/>
        </p:nvSpPr>
        <p:spPr bwMode="auto">
          <a:xfrm flipH="1">
            <a:off x="523082" y="5689827"/>
            <a:ext cx="539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fr-FR" dirty="0"/>
          </a:p>
        </p:txBody>
      </p:sp>
      <p:sp>
        <p:nvSpPr>
          <p:cNvPr id="29" name="Oval 246"/>
          <p:cNvSpPr>
            <a:spLocks noChangeArrowheads="1"/>
          </p:cNvSpPr>
          <p:nvPr/>
        </p:nvSpPr>
        <p:spPr bwMode="auto">
          <a:xfrm>
            <a:off x="2936615" y="1846489"/>
            <a:ext cx="304800" cy="330200"/>
          </a:xfrm>
          <a:prstGeom prst="ellipse">
            <a:avLst/>
          </a:prstGeom>
          <a:noFill/>
          <a:ln w="12700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 dirty="0"/>
          </a:p>
        </p:txBody>
      </p:sp>
      <p:pic>
        <p:nvPicPr>
          <p:cNvPr id="30" name="Picture 248" descr="115-1574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69" y="2602139"/>
            <a:ext cx="9366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1" name="Text Box 249"/>
          <p:cNvSpPr txBox="1">
            <a:spLocks noChangeArrowheads="1"/>
          </p:cNvSpPr>
          <p:nvPr/>
        </p:nvSpPr>
        <p:spPr bwMode="auto">
          <a:xfrm>
            <a:off x="2575719" y="4362677"/>
            <a:ext cx="6477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000" dirty="0">
                <a:solidFill>
                  <a:srgbClr val="000000"/>
                </a:solidFill>
                <a:latin typeface="Times New Roman" pitchFamily="18" charset="0"/>
              </a:rPr>
              <a:t>Cuisine...</a:t>
            </a:r>
            <a:endParaRPr lang="fr-FR" altLang="fr-FR" dirty="0"/>
          </a:p>
        </p:txBody>
      </p:sp>
      <p:sp>
        <p:nvSpPr>
          <p:cNvPr id="32" name="Text Box 250"/>
          <p:cNvSpPr txBox="1">
            <a:spLocks noChangeArrowheads="1"/>
          </p:cNvSpPr>
          <p:nvPr/>
        </p:nvSpPr>
        <p:spPr bwMode="auto">
          <a:xfrm>
            <a:off x="2610644" y="5300889"/>
            <a:ext cx="39687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000" dirty="0">
                <a:solidFill>
                  <a:srgbClr val="000000"/>
                </a:solidFill>
                <a:latin typeface="Times New Roman" pitchFamily="18" charset="0"/>
              </a:rPr>
              <a:t>WC...</a:t>
            </a:r>
            <a:endParaRPr lang="fr-FR" altLang="fr-FR" dirty="0"/>
          </a:p>
        </p:txBody>
      </p:sp>
      <p:sp>
        <p:nvSpPr>
          <p:cNvPr id="33" name="Text Box 251"/>
          <p:cNvSpPr txBox="1">
            <a:spLocks noChangeArrowheads="1"/>
          </p:cNvSpPr>
          <p:nvPr/>
        </p:nvSpPr>
        <p:spPr bwMode="auto">
          <a:xfrm>
            <a:off x="3928269" y="2189389"/>
            <a:ext cx="1439863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fr-FR" sz="1000" dirty="0">
                <a:solidFill>
                  <a:srgbClr val="000000"/>
                </a:solidFill>
                <a:latin typeface="Times New Roman" pitchFamily="18" charset="0"/>
              </a:rPr>
              <a:t>Extracteur statique</a:t>
            </a:r>
            <a:endParaRPr lang="fr-FR" altLang="fr-FR" dirty="0"/>
          </a:p>
        </p:txBody>
      </p:sp>
      <p:grpSp>
        <p:nvGrpSpPr>
          <p:cNvPr id="34" name="Group 331"/>
          <p:cNvGrpSpPr>
            <a:grpSpLocks/>
          </p:cNvGrpSpPr>
          <p:nvPr/>
        </p:nvGrpSpPr>
        <p:grpSpPr bwMode="auto">
          <a:xfrm>
            <a:off x="3552125" y="4893293"/>
            <a:ext cx="1854200" cy="214313"/>
            <a:chOff x="1275" y="5329"/>
            <a:chExt cx="1168" cy="125"/>
          </a:xfrm>
        </p:grpSpPr>
        <p:sp>
          <p:nvSpPr>
            <p:cNvPr id="35" name="Line 284"/>
            <p:cNvSpPr>
              <a:spLocks noChangeShapeType="1"/>
            </p:cNvSpPr>
            <p:nvPr/>
          </p:nvSpPr>
          <p:spPr bwMode="auto">
            <a:xfrm>
              <a:off x="1275" y="5397"/>
              <a:ext cx="14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fr-FR" dirty="0"/>
            </a:p>
          </p:txBody>
        </p:sp>
        <p:sp>
          <p:nvSpPr>
            <p:cNvPr id="36" name="Text Box 286"/>
            <p:cNvSpPr txBox="1">
              <a:spLocks noChangeArrowheads="1"/>
            </p:cNvSpPr>
            <p:nvPr/>
          </p:nvSpPr>
          <p:spPr bwMode="auto">
            <a:xfrm>
              <a:off x="1434" y="5329"/>
              <a:ext cx="1009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000" dirty="0">
                  <a:solidFill>
                    <a:srgbClr val="000000"/>
                  </a:solidFill>
                  <a:latin typeface="Times New Roman" pitchFamily="18" charset="0"/>
                </a:rPr>
                <a:t> ventilation primaire amont</a:t>
              </a:r>
              <a:endParaRPr lang="fr-FR" altLang="fr-FR" dirty="0"/>
            </a:p>
          </p:txBody>
        </p:sp>
      </p:grpSp>
      <p:grpSp>
        <p:nvGrpSpPr>
          <p:cNvPr id="37" name="Group 332"/>
          <p:cNvGrpSpPr>
            <a:grpSpLocks/>
          </p:cNvGrpSpPr>
          <p:nvPr/>
        </p:nvGrpSpPr>
        <p:grpSpPr bwMode="auto">
          <a:xfrm>
            <a:off x="3554099" y="5348514"/>
            <a:ext cx="1854200" cy="212725"/>
            <a:chOff x="1275" y="5488"/>
            <a:chExt cx="1168" cy="124"/>
          </a:xfrm>
        </p:grpSpPr>
        <p:sp>
          <p:nvSpPr>
            <p:cNvPr id="38" name="Line 285"/>
            <p:cNvSpPr>
              <a:spLocks noChangeShapeType="1"/>
            </p:cNvSpPr>
            <p:nvPr/>
          </p:nvSpPr>
          <p:spPr bwMode="auto">
            <a:xfrm>
              <a:off x="1275" y="5556"/>
              <a:ext cx="147" cy="0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fr-FR" dirty="0"/>
            </a:p>
          </p:txBody>
        </p:sp>
        <p:sp>
          <p:nvSpPr>
            <p:cNvPr id="39" name="Text Box 287"/>
            <p:cNvSpPr txBox="1">
              <a:spLocks noChangeArrowheads="1"/>
            </p:cNvSpPr>
            <p:nvPr/>
          </p:nvSpPr>
          <p:spPr bwMode="auto">
            <a:xfrm>
              <a:off x="1434" y="5488"/>
              <a:ext cx="1009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000" dirty="0">
                  <a:solidFill>
                    <a:srgbClr val="000000"/>
                  </a:solidFill>
                  <a:latin typeface="Times New Roman" pitchFamily="18" charset="0"/>
                </a:rPr>
                <a:t>ventilation </a:t>
              </a:r>
              <a:r>
                <a:rPr lang="fr-FR" altLang="fr-FR" sz="1000" dirty="0" smtClean="0">
                  <a:solidFill>
                    <a:srgbClr val="000000"/>
                  </a:solidFill>
                  <a:latin typeface="Times New Roman" pitchFamily="18" charset="0"/>
                </a:rPr>
                <a:t>secondaire</a:t>
              </a:r>
              <a:endParaRPr lang="fr-FR" altLang="fr-FR" sz="1000" b="1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Oval 288"/>
          <p:cNvSpPr>
            <a:spLocks noChangeArrowheads="1"/>
          </p:cNvSpPr>
          <p:nvPr/>
        </p:nvSpPr>
        <p:spPr bwMode="auto">
          <a:xfrm>
            <a:off x="2175669" y="3262539"/>
            <a:ext cx="228600" cy="150813"/>
          </a:xfrm>
          <a:prstGeom prst="ellipse">
            <a:avLst/>
          </a:prstGeom>
          <a:noFill/>
          <a:ln w="12700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 dirty="0"/>
          </a:p>
        </p:txBody>
      </p:sp>
      <p:grpSp>
        <p:nvGrpSpPr>
          <p:cNvPr id="41" name="Group 322"/>
          <p:cNvGrpSpPr>
            <a:grpSpLocks/>
          </p:cNvGrpSpPr>
          <p:nvPr/>
        </p:nvGrpSpPr>
        <p:grpSpPr bwMode="auto">
          <a:xfrm>
            <a:off x="818357" y="2106839"/>
            <a:ext cx="2271712" cy="3578225"/>
            <a:chOff x="633" y="2928"/>
            <a:chExt cx="1431" cy="2081"/>
          </a:xfrm>
        </p:grpSpPr>
        <p:sp>
          <p:nvSpPr>
            <p:cNvPr id="42" name="Line 226"/>
            <p:cNvSpPr>
              <a:spLocks noChangeShapeType="1"/>
            </p:cNvSpPr>
            <p:nvPr/>
          </p:nvSpPr>
          <p:spPr bwMode="auto">
            <a:xfrm rot="-180000" flipH="1" flipV="1">
              <a:off x="672" y="4944"/>
              <a:ext cx="1305" cy="45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fr-FR" dirty="0"/>
            </a:p>
          </p:txBody>
        </p:sp>
        <p:sp>
          <p:nvSpPr>
            <p:cNvPr id="43" name="Line 228"/>
            <p:cNvSpPr>
              <a:spLocks noChangeShapeType="1"/>
            </p:cNvSpPr>
            <p:nvPr/>
          </p:nvSpPr>
          <p:spPr bwMode="auto">
            <a:xfrm flipH="1">
              <a:off x="633" y="4977"/>
              <a:ext cx="39" cy="32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fr-FR" dirty="0"/>
            </a:p>
          </p:txBody>
        </p:sp>
        <p:sp>
          <p:nvSpPr>
            <p:cNvPr id="44" name="Line 315"/>
            <p:cNvSpPr>
              <a:spLocks noChangeShapeType="1"/>
            </p:cNvSpPr>
            <p:nvPr/>
          </p:nvSpPr>
          <p:spPr bwMode="auto">
            <a:xfrm flipV="1">
              <a:off x="1968" y="4896"/>
              <a:ext cx="96" cy="57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fr-FR" dirty="0"/>
            </a:p>
          </p:txBody>
        </p:sp>
        <p:sp>
          <p:nvSpPr>
            <p:cNvPr id="45" name="Line 316"/>
            <p:cNvSpPr>
              <a:spLocks noChangeShapeType="1"/>
            </p:cNvSpPr>
            <p:nvPr/>
          </p:nvSpPr>
          <p:spPr bwMode="auto">
            <a:xfrm flipV="1">
              <a:off x="2064" y="2928"/>
              <a:ext cx="0" cy="1968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fr-FR" dirty="0"/>
            </a:p>
          </p:txBody>
        </p:sp>
      </p:grpSp>
      <p:sp>
        <p:nvSpPr>
          <p:cNvPr id="46" name="AutoShape 318"/>
          <p:cNvSpPr>
            <a:spLocks noChangeArrowheads="1"/>
          </p:cNvSpPr>
          <p:nvPr/>
        </p:nvSpPr>
        <p:spPr bwMode="auto">
          <a:xfrm>
            <a:off x="3013869" y="1941739"/>
            <a:ext cx="152400" cy="165100"/>
          </a:xfrm>
          <a:prstGeom prst="triangle">
            <a:avLst>
              <a:gd name="adj" fmla="val 50000"/>
            </a:avLst>
          </a:pr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 dirty="0"/>
          </a:p>
        </p:txBody>
      </p:sp>
      <p:sp>
        <p:nvSpPr>
          <p:cNvPr id="47" name="Line 336"/>
          <p:cNvSpPr>
            <a:spLocks noChangeShapeType="1"/>
          </p:cNvSpPr>
          <p:nvPr/>
        </p:nvSpPr>
        <p:spPr bwMode="auto">
          <a:xfrm rot="136113" flipV="1">
            <a:off x="2328069" y="2176689"/>
            <a:ext cx="685800" cy="106680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48" name="Text Box 338"/>
          <p:cNvSpPr txBox="1">
            <a:spLocks noChangeArrowheads="1"/>
          </p:cNvSpPr>
          <p:nvPr/>
        </p:nvSpPr>
        <p:spPr bwMode="auto">
          <a:xfrm rot="18327629">
            <a:off x="2168526" y="2564832"/>
            <a:ext cx="838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dirty="0"/>
              <a:t>1m minimum</a:t>
            </a:r>
          </a:p>
        </p:txBody>
      </p:sp>
      <p:sp>
        <p:nvSpPr>
          <p:cNvPr id="49" name="Text Box 340"/>
          <p:cNvSpPr txBox="1">
            <a:spLocks noChangeArrowheads="1"/>
          </p:cNvSpPr>
          <p:nvPr/>
        </p:nvSpPr>
        <p:spPr bwMode="auto">
          <a:xfrm>
            <a:off x="3090069" y="2176689"/>
            <a:ext cx="45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sz="1000" dirty="0"/>
          </a:p>
        </p:txBody>
      </p:sp>
      <p:sp>
        <p:nvSpPr>
          <p:cNvPr id="50" name="Text Box 341"/>
          <p:cNvSpPr txBox="1">
            <a:spLocks noChangeArrowheads="1"/>
          </p:cNvSpPr>
          <p:nvPr/>
        </p:nvSpPr>
        <p:spPr bwMode="auto">
          <a:xfrm>
            <a:off x="3166269" y="2176689"/>
            <a:ext cx="76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dirty="0"/>
              <a:t>40 cm min</a:t>
            </a:r>
          </a:p>
        </p:txBody>
      </p:sp>
      <p:sp>
        <p:nvSpPr>
          <p:cNvPr id="51" name="Line 342"/>
          <p:cNvSpPr>
            <a:spLocks noChangeShapeType="1"/>
          </p:cNvSpPr>
          <p:nvPr/>
        </p:nvSpPr>
        <p:spPr bwMode="auto">
          <a:xfrm>
            <a:off x="3166269" y="2176689"/>
            <a:ext cx="0" cy="22860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52" name="Line 343"/>
          <p:cNvSpPr>
            <a:spLocks noChangeShapeType="1"/>
          </p:cNvSpPr>
          <p:nvPr/>
        </p:nvSpPr>
        <p:spPr bwMode="auto">
          <a:xfrm>
            <a:off x="3242469" y="202428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3" name="Line 344"/>
          <p:cNvSpPr>
            <a:spLocks noChangeShapeType="1"/>
          </p:cNvSpPr>
          <p:nvPr/>
        </p:nvSpPr>
        <p:spPr bwMode="auto">
          <a:xfrm>
            <a:off x="3852069" y="2024289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5591872" y="1276913"/>
            <a:ext cx="3084073" cy="2031325"/>
          </a:xfrm>
          <a:prstGeom prst="rect">
            <a:avLst/>
          </a:prstGeom>
          <a:noFill/>
          <a:ln w="9525">
            <a:solidFill>
              <a:srgbClr val="00CC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u="sng" dirty="0"/>
              <a:t>Descriptif:</a:t>
            </a:r>
          </a:p>
          <a:p>
            <a:pPr algn="just" eaLnBrk="1" hangingPunct="1">
              <a:spcBef>
                <a:spcPct val="50000"/>
              </a:spcBef>
            </a:pPr>
            <a:r>
              <a:rPr lang="fr-FR" altLang="fr-FR" sz="1200" dirty="0"/>
              <a:t>L’Arrêté du 7 septembre 2009 et le DTU 64-1 imposent un système d’extraction des gaz produits dans les ouvrages de prétraitements (notamment l’hydrogène sulfuré) : ce  système se compose de deux ventilations appelées ventilation primaire et secondaire. Cette dernière doit être munie d’un </a:t>
            </a:r>
            <a:r>
              <a:rPr lang="fr-FR" altLang="fr-FR" sz="1200" u="sng" dirty="0"/>
              <a:t>extracteur statique (ou éolien</a:t>
            </a:r>
            <a:r>
              <a:rPr lang="fr-FR" altLang="fr-FR" sz="1200" dirty="0"/>
              <a:t>) afin d’assurer la circulation d’air.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5591872" y="3857146"/>
            <a:ext cx="3084073" cy="1477328"/>
          </a:xfrm>
          <a:prstGeom prst="rect">
            <a:avLst/>
          </a:prstGeom>
          <a:noFill/>
          <a:ln w="6350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altLang="fr-FR" sz="1200" dirty="0"/>
              <a:t>Le piquage pour l’extraction des gaz doit être réalisé avec une </a:t>
            </a:r>
            <a:r>
              <a:rPr lang="fr-FR" altLang="fr-FR" sz="1200" b="1" i="1" u="sng" dirty="0">
                <a:solidFill>
                  <a:srgbClr val="FF0000"/>
                </a:solidFill>
              </a:rPr>
              <a:t>canalisation de </a:t>
            </a:r>
            <a:r>
              <a:rPr lang="en-US" altLang="fr-FR" sz="1200" b="1" i="1" u="sng" dirty="0">
                <a:solidFill>
                  <a:srgbClr val="FF0000"/>
                </a:solidFill>
                <a:cs typeface="Arial" charset="0"/>
              </a:rPr>
              <a:t>Ø100 mm</a:t>
            </a:r>
            <a:r>
              <a:rPr lang="en-US" altLang="fr-FR" sz="1200" dirty="0">
                <a:cs typeface="Arial" charset="0"/>
              </a:rPr>
              <a:t> en sortie de fosse toutes eaux.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fr-FR" sz="1200" dirty="0">
                <a:cs typeface="Arial" charset="0"/>
              </a:rPr>
              <a:t>Les canalisations d’extraction sont prolongées au-dessus de la toiture et des locaux habités en </a:t>
            </a:r>
            <a:r>
              <a:rPr lang="en-US" altLang="fr-FR" sz="1200" b="1" i="1" u="sng" dirty="0">
                <a:solidFill>
                  <a:srgbClr val="FF0000"/>
                </a:solidFill>
                <a:cs typeface="Arial" charset="0"/>
              </a:rPr>
              <a:t>évitant autant que possible les coudes à 90°.</a:t>
            </a:r>
            <a:endParaRPr lang="en-US" altLang="fr-FR" sz="12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7" name="Image 56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64039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52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16016" y="3212976"/>
            <a:ext cx="3313355" cy="93654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>PHASAGES </a:t>
            </a:r>
            <a:br>
              <a:rPr lang="fr-FR" b="1" dirty="0" smtClean="0"/>
            </a:br>
            <a:r>
              <a:rPr lang="fr-FR" b="1" dirty="0" smtClean="0"/>
              <a:t>DES OPÉRATIONS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le cadre du SPANC</a:t>
            </a:r>
            <a:endParaRPr lang="fr-FR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45" y="578267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508104" y="622201"/>
            <a:ext cx="2353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COMMUNE DE GAS</a:t>
            </a:r>
          </a:p>
        </p:txBody>
      </p:sp>
    </p:spTree>
    <p:extLst>
      <p:ext uri="{BB962C8B-B14F-4D97-AF65-F5344CB8AC3E}">
        <p14:creationId xmlns:p14="http://schemas.microsoft.com/office/powerpoint/2010/main" val="108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276872"/>
            <a:ext cx="7776864" cy="3240360"/>
          </a:xfrm>
        </p:spPr>
        <p:txBody>
          <a:bodyPr>
            <a:normAutofit/>
          </a:bodyPr>
          <a:lstStyle/>
          <a:p>
            <a:pPr algn="just"/>
            <a:r>
              <a:rPr lang="fr-FR" b="1" dirty="0"/>
              <a:t>Création du </a:t>
            </a:r>
            <a:r>
              <a:rPr lang="fr-FR" u="sng" dirty="0">
                <a:hlinkClick r:id="rId2"/>
              </a:rPr>
              <a:t>Service Public d'Assainissement Non Collectif (SPANC) - </a:t>
            </a:r>
            <a:r>
              <a:rPr lang="fr-FR" b="1" dirty="0"/>
              <a:t>par délibération du 10 Avril </a:t>
            </a:r>
            <a:r>
              <a:rPr lang="fr-FR" b="1" dirty="0" smtClean="0"/>
              <a:t>2012,</a:t>
            </a:r>
          </a:p>
          <a:p>
            <a:pPr marL="68580" indent="0" algn="just">
              <a:buNone/>
            </a:pPr>
            <a:endParaRPr lang="fr-FR" b="1" dirty="0" smtClean="0"/>
          </a:p>
          <a:p>
            <a:pPr marL="68580" indent="0" algn="just">
              <a:buNone/>
            </a:pPr>
            <a:endParaRPr lang="fr-FR" b="1" dirty="0"/>
          </a:p>
          <a:p>
            <a:pPr algn="just"/>
            <a:r>
              <a:rPr lang="fr-FR" b="1" dirty="0" smtClean="0"/>
              <a:t>Une </a:t>
            </a:r>
            <a:r>
              <a:rPr lang="fr-FR" b="1" dirty="0"/>
              <a:t>étude de faisabilité établie par la Société STGS </a:t>
            </a:r>
            <a:r>
              <a:rPr lang="fr-FR" b="1" dirty="0" smtClean="0"/>
              <a:t>et validée </a:t>
            </a:r>
            <a:r>
              <a:rPr lang="fr-FR" b="1" dirty="0"/>
              <a:t>en 2013 fait ressortir que 22 installations doivent être réhabilitées. </a:t>
            </a:r>
            <a:endParaRPr lang="fr-FR" b="1" dirty="0" smtClean="0"/>
          </a:p>
          <a:p>
            <a:pPr marL="68580" indent="0" algn="just">
              <a:buNone/>
            </a:pPr>
            <a:endParaRPr lang="fr-FR" b="1" dirty="0" smtClean="0"/>
          </a:p>
          <a:p>
            <a:pPr algn="just"/>
            <a:endParaRPr lang="fr-FR" i="1" dirty="0"/>
          </a:p>
          <a:p>
            <a:pPr algn="just"/>
            <a:endParaRPr lang="fr-FR" dirty="0"/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827584" y="1196752"/>
            <a:ext cx="7024744" cy="612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b="1" dirty="0" smtClean="0"/>
              <a:t>1</a:t>
            </a:r>
            <a:r>
              <a:rPr lang="fr-FR" sz="3200" b="1" baseline="30000" dirty="0" smtClean="0"/>
              <a:t>ère</a:t>
            </a:r>
            <a:r>
              <a:rPr lang="fr-FR" sz="3200" b="1" dirty="0" smtClean="0"/>
              <a:t>  phase déjà réalisée</a:t>
            </a:r>
            <a:endParaRPr lang="fr-FR" sz="3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388424" y="6556960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1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836712"/>
            <a:ext cx="6777317" cy="5328592"/>
          </a:xfrm>
        </p:spPr>
        <p:txBody>
          <a:bodyPr>
            <a:normAutofit fontScale="55000" lnSpcReduction="20000"/>
          </a:bodyPr>
          <a:lstStyle/>
          <a:p>
            <a:pPr marL="68580" indent="0" algn="just">
              <a:buNone/>
            </a:pPr>
            <a:endParaRPr lang="fr-FR" sz="4400" b="1" dirty="0" smtClean="0"/>
          </a:p>
          <a:p>
            <a:pPr algn="just"/>
            <a:r>
              <a:rPr lang="fr-FR" sz="4400" b="1" dirty="0" smtClean="0"/>
              <a:t>13/2/2015 : délibération élargissant les compétences </a:t>
            </a:r>
          </a:p>
          <a:p>
            <a:pPr marL="68580" indent="0" algn="just">
              <a:buNone/>
            </a:pPr>
            <a:endParaRPr lang="fr-FR" sz="4400" b="1" dirty="0" smtClean="0"/>
          </a:p>
          <a:p>
            <a:pPr marL="68580" indent="0" algn="just">
              <a:buNone/>
            </a:pPr>
            <a:r>
              <a:rPr lang="fr-FR" sz="4400" b="1" dirty="0">
                <a:solidFill>
                  <a:srgbClr val="FF0000"/>
                </a:solidFill>
              </a:rPr>
              <a:t>Notamment en permettant d’élargir la compétence aux travaux de réhabilitation des installations d’assainissement non collectif à la demande des </a:t>
            </a:r>
            <a:r>
              <a:rPr lang="fr-FR" sz="4400" b="1" dirty="0" smtClean="0">
                <a:solidFill>
                  <a:srgbClr val="FF0000"/>
                </a:solidFill>
              </a:rPr>
              <a:t>propriétaires</a:t>
            </a:r>
          </a:p>
          <a:p>
            <a:pPr marL="68580" indent="0" algn="just">
              <a:buNone/>
            </a:pPr>
            <a:endParaRPr lang="fr-FR" sz="4400" b="1" dirty="0">
              <a:solidFill>
                <a:srgbClr val="FF0000"/>
              </a:solidFill>
            </a:endParaRPr>
          </a:p>
          <a:p>
            <a:pPr marL="68580" indent="0" algn="just">
              <a:buNone/>
            </a:pPr>
            <a:endParaRPr lang="fr-FR" sz="4400" b="1" dirty="0" smtClean="0"/>
          </a:p>
          <a:p>
            <a:pPr algn="just"/>
            <a:r>
              <a:rPr lang="fr-FR" sz="4400" b="1" dirty="0" smtClean="0"/>
              <a:t>Novembre 2015 : Modification de zonage du POS enquête publique</a:t>
            </a:r>
          </a:p>
          <a:p>
            <a:pPr marL="68580" indent="0" algn="just">
              <a:buNone/>
            </a:pPr>
            <a:endParaRPr lang="fr-FR" sz="4400" b="1" dirty="0" smtClean="0"/>
          </a:p>
          <a:p>
            <a:pPr algn="just"/>
            <a:r>
              <a:rPr lang="fr-FR" sz="4400" b="1" dirty="0" smtClean="0"/>
              <a:t>2016 : commande groupée pour l’entretien et vidange</a:t>
            </a:r>
          </a:p>
          <a:p>
            <a:pPr marL="68580" indent="0" algn="just">
              <a:buNone/>
            </a:pPr>
            <a:endParaRPr lang="fr-FR" sz="4400" b="1" dirty="0" smtClean="0"/>
          </a:p>
          <a:p>
            <a:pPr marL="68580" indent="0" algn="just"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 marL="68580" indent="0" algn="just">
              <a:buNone/>
            </a:pPr>
            <a:endParaRPr lang="fr-FR" sz="44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33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6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COMMUNE DE GAS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45" y="41960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6456" y="6309320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34</a:t>
            </a:fld>
            <a:endParaRPr lang="fr-F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10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4304" y="764704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597265"/>
            <a:ext cx="805815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35519" y="1279741"/>
            <a:ext cx="121379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24 Mai 2016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0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08912" cy="2488922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>2</a:t>
            </a:r>
            <a:r>
              <a:rPr lang="fr-FR" sz="3600" baseline="30000" dirty="0" smtClean="0"/>
              <a:t>ème</a:t>
            </a:r>
            <a:r>
              <a:rPr lang="fr-FR" sz="3600" dirty="0" smtClean="0"/>
              <a:t> </a:t>
            </a:r>
            <a:r>
              <a:rPr lang="fr-FR" sz="3600" dirty="0"/>
              <a:t>phase </a:t>
            </a:r>
            <a:r>
              <a:rPr lang="fr-FR" sz="3600" dirty="0" smtClean="0"/>
              <a:t>obligatoire : </a:t>
            </a:r>
            <a:br>
              <a:rPr lang="fr-FR" sz="36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une </a:t>
            </a:r>
            <a:r>
              <a:rPr lang="fr-FR" sz="2400" b="1" u="sng" dirty="0" smtClean="0"/>
              <a:t>étude de filières et de sol </a:t>
            </a:r>
            <a:r>
              <a:rPr lang="fr-FR" sz="2400" dirty="0"/>
              <a:t> </a:t>
            </a:r>
            <a:r>
              <a:rPr lang="fr-FR" sz="2400" dirty="0" smtClean="0"/>
              <a:t>en vue du choix </a:t>
            </a:r>
            <a:r>
              <a:rPr lang="fr-FR" sz="2400" dirty="0"/>
              <a:t>du système d’assainissement non collectif à mettre en place pour traiter les eaux usées domestiques </a:t>
            </a:r>
            <a:r>
              <a:rPr lang="fr-FR" sz="2400" dirty="0" smtClean="0"/>
              <a:t>de chaque habitation dans le cadre de la réhabilitation des installations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94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35</a:t>
            </a:fld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611560" y="3212976"/>
            <a:ext cx="6777317" cy="350897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fr-FR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4 types de filières principales</a:t>
            </a:r>
            <a:endParaRPr lang="fr-FR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/>
              <a:t>Les filières traditionnelles</a:t>
            </a:r>
          </a:p>
          <a:p>
            <a:pPr>
              <a:buFontTx/>
              <a:buChar char="-"/>
            </a:pPr>
            <a:r>
              <a:rPr lang="fr-FR" sz="1800" dirty="0" smtClean="0"/>
              <a:t>Les tranchées d’épandage</a:t>
            </a:r>
          </a:p>
          <a:p>
            <a:pPr>
              <a:buFontTx/>
              <a:buChar char="-"/>
            </a:pPr>
            <a:r>
              <a:rPr lang="fr-FR" sz="1800" dirty="0" smtClean="0"/>
              <a:t>Le </a:t>
            </a:r>
            <a:r>
              <a:rPr lang="fr-FR" sz="1800" dirty="0"/>
              <a:t>filtre à sable</a:t>
            </a:r>
          </a:p>
          <a:p>
            <a:r>
              <a:rPr lang="fr-FR" dirty="0" smtClean="0"/>
              <a:t>Les filières homologuées</a:t>
            </a:r>
          </a:p>
          <a:p>
            <a:r>
              <a:rPr lang="fr-FR" dirty="0" smtClean="0"/>
              <a:t>Les filières « compactes »</a:t>
            </a:r>
          </a:p>
          <a:p>
            <a:r>
              <a:rPr lang="fr-FR" dirty="0" smtClean="0"/>
              <a:t>Les microstations</a:t>
            </a:r>
          </a:p>
          <a:p>
            <a:pPr>
              <a:buFontTx/>
              <a:buChar char="-"/>
            </a:pPr>
            <a:endParaRPr lang="fr-FR" dirty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7" name="Explosion 1 6"/>
          <p:cNvSpPr/>
          <p:nvPr/>
        </p:nvSpPr>
        <p:spPr>
          <a:xfrm>
            <a:off x="5118715" y="3645024"/>
            <a:ext cx="3530456" cy="28803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36096" y="458112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Contrainte technique de parcelle sur MOINEAUX = une solution préconisée lors de l’étude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45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052736"/>
            <a:ext cx="7416940" cy="5256584"/>
          </a:xfrm>
        </p:spPr>
        <p:txBody>
          <a:bodyPr>
            <a:normAutofit fontScale="85000" lnSpcReduction="20000"/>
          </a:bodyPr>
          <a:lstStyle/>
          <a:p>
            <a:pPr marL="68580" indent="0" algn="just">
              <a:buNone/>
            </a:pPr>
            <a:endParaRPr lang="fr-FR" dirty="0" smtClean="0"/>
          </a:p>
          <a:p>
            <a:pPr algn="just"/>
            <a:r>
              <a:rPr lang="fr-FR" sz="2800" b="1" dirty="0"/>
              <a:t>Mandater la commune pour </a:t>
            </a:r>
            <a:r>
              <a:rPr lang="fr-FR" sz="2800" b="1" dirty="0" smtClean="0"/>
              <a:t>faire réaliser les études pour le compte des propriétaires, </a:t>
            </a:r>
            <a:r>
              <a:rPr lang="fr-FR" sz="2800" i="1" dirty="0" smtClean="0"/>
              <a:t>(lettre d’engagement suivie d’une convention)</a:t>
            </a:r>
            <a:endParaRPr lang="fr-FR" sz="2800" b="1" dirty="0" smtClean="0"/>
          </a:p>
          <a:p>
            <a:pPr marL="68580" indent="0" algn="just">
              <a:buNone/>
            </a:pPr>
            <a:endParaRPr lang="fr-FR" sz="2800" b="1" dirty="0" smtClean="0"/>
          </a:p>
          <a:p>
            <a:pPr algn="just"/>
            <a:r>
              <a:rPr lang="fr-FR" sz="2700" dirty="0" smtClean="0"/>
              <a:t>Le </a:t>
            </a:r>
            <a:r>
              <a:rPr lang="fr-FR" sz="2700" dirty="0"/>
              <a:t>propriétaire paiera dans son intégralité la facture des </a:t>
            </a:r>
            <a:r>
              <a:rPr lang="fr-FR" sz="2700" dirty="0" smtClean="0"/>
              <a:t>études,</a:t>
            </a:r>
          </a:p>
          <a:p>
            <a:pPr marL="68580" indent="0" algn="just">
              <a:buNone/>
            </a:pPr>
            <a:endParaRPr lang="fr-FR" sz="2700" dirty="0" smtClean="0"/>
          </a:p>
          <a:p>
            <a:pPr algn="just"/>
            <a:r>
              <a:rPr lang="fr-FR" sz="2700" dirty="0" smtClean="0"/>
              <a:t>Le conseil municipal aura </a:t>
            </a:r>
            <a:r>
              <a:rPr lang="fr-FR" sz="2700" dirty="0"/>
              <a:t>la possibilité de rétrocéder </a:t>
            </a:r>
            <a:r>
              <a:rPr lang="fr-FR" sz="2700" dirty="0" smtClean="0"/>
              <a:t>en totalité ou partiellement le </a:t>
            </a:r>
            <a:r>
              <a:rPr lang="fr-FR" sz="2700" dirty="0"/>
              <a:t>forfait de 300 € </a:t>
            </a:r>
            <a:r>
              <a:rPr lang="fr-FR" sz="2700" i="1" dirty="0" smtClean="0"/>
              <a:t>(estimatif) </a:t>
            </a:r>
            <a:r>
              <a:rPr lang="fr-FR" sz="2700" dirty="0" smtClean="0"/>
              <a:t>correspondant </a:t>
            </a:r>
            <a:r>
              <a:rPr lang="fr-FR" sz="2700" dirty="0"/>
              <a:t>aux frais de dossier alloué par l’AESN, le remboursement interviendra  </a:t>
            </a:r>
            <a:r>
              <a:rPr lang="fr-FR" sz="2700" dirty="0">
                <a:solidFill>
                  <a:srgbClr val="FF0000"/>
                </a:solidFill>
              </a:rPr>
              <a:t>sous  condition que le propriétaire s’engage à réaliser les travaux lors de la signature de la 2</a:t>
            </a:r>
            <a:r>
              <a:rPr lang="fr-FR" sz="2700" baseline="30000" dirty="0">
                <a:solidFill>
                  <a:srgbClr val="FF0000"/>
                </a:solidFill>
              </a:rPr>
              <a:t>ème</a:t>
            </a:r>
            <a:r>
              <a:rPr lang="fr-FR" sz="2700" dirty="0">
                <a:solidFill>
                  <a:srgbClr val="FF0000"/>
                </a:solidFill>
              </a:rPr>
              <a:t> convention de mandat « réhabilitation des travaux </a:t>
            </a:r>
            <a:r>
              <a:rPr lang="fr-FR" sz="2700" dirty="0" smtClean="0">
                <a:solidFill>
                  <a:srgbClr val="FF0000"/>
                </a:solidFill>
              </a:rPr>
              <a:t>»,</a:t>
            </a:r>
          </a:p>
          <a:p>
            <a:pPr marL="68580" indent="0" algn="just"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pPr marL="68580" indent="0" algn="just">
              <a:buNone/>
            </a:pPr>
            <a:endParaRPr lang="fr-FR" dirty="0">
              <a:solidFill>
                <a:srgbClr val="FF0000"/>
              </a:solidFill>
            </a:endParaRP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324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911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b="1" dirty="0" smtClean="0"/>
              <a:t>Mandater la commune pour les travaux de réhabilitation de votre assainissement et pour l’obtention des subventions,</a:t>
            </a:r>
          </a:p>
          <a:p>
            <a:pPr marL="68580" indent="0" algn="just">
              <a:buNone/>
            </a:pPr>
            <a:endParaRPr lang="fr-FR" b="1" dirty="0" smtClean="0"/>
          </a:p>
          <a:p>
            <a:pPr algn="just"/>
            <a:r>
              <a:rPr lang="fr-FR" b="1" dirty="0" smtClean="0"/>
              <a:t>Signature d’une nouvelle convention,</a:t>
            </a:r>
            <a:endParaRPr lang="fr-FR" b="1" dirty="0"/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b="1" dirty="0" smtClean="0"/>
              <a:t>3ème phase à prévoir</a:t>
            </a:r>
            <a:endParaRPr lang="fr-FR" sz="3200" b="1" dirty="0"/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73" y="28927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17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au-seine-normandie.fr/typo3temp/pics/f910862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68" y="3835257"/>
            <a:ext cx="132849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"/>
          <p:cNvSpPr txBox="1">
            <a:spLocks noChangeArrowheads="1"/>
          </p:cNvSpPr>
          <p:nvPr/>
        </p:nvSpPr>
        <p:spPr bwMode="auto">
          <a:xfrm rot="-1688618">
            <a:off x="802725" y="3635232"/>
            <a:ext cx="135205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Révisé</a:t>
            </a:r>
          </a:p>
        </p:txBody>
      </p:sp>
      <p:sp>
        <p:nvSpPr>
          <p:cNvPr id="6" name="Text Box 2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4716016" y="5013176"/>
            <a:ext cx="35283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088A8"/>
                </a:solidFill>
                <a:latin typeface="Calibri" pitchFamily="34" charset="0"/>
              </a:rPr>
              <a:t>Johanna  </a:t>
            </a:r>
            <a:r>
              <a:rPr lang="fr-FR" altLang="fr-FR" sz="1800" b="1" dirty="0" err="1" smtClean="0">
                <a:solidFill>
                  <a:srgbClr val="0088A8"/>
                </a:solidFill>
                <a:latin typeface="Calibri" pitchFamily="34" charset="0"/>
              </a:rPr>
              <a:t>Mesquita</a:t>
            </a:r>
            <a:r>
              <a:rPr lang="fr-FR" altLang="fr-FR" sz="1800" b="1" dirty="0" smtClean="0">
                <a:solidFill>
                  <a:srgbClr val="0088A8"/>
                </a:solidFill>
                <a:latin typeface="Calibri" pitchFamily="34" charset="0"/>
              </a:rPr>
              <a:t> 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88A8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88A8"/>
                </a:solidFill>
                <a:latin typeface="Calibri" pitchFamily="34" charset="0"/>
              </a:rPr>
              <a:t>Agence </a:t>
            </a:r>
            <a:r>
              <a:rPr lang="fr-FR" altLang="fr-FR" sz="1800" b="1" dirty="0">
                <a:solidFill>
                  <a:srgbClr val="0088A8"/>
                </a:solidFill>
                <a:latin typeface="Calibri" pitchFamily="34" charset="0"/>
              </a:rPr>
              <a:t>de l’eau Seine Normandie</a:t>
            </a:r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499992" y="2636912"/>
            <a:ext cx="38164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800" b="1" dirty="0">
                <a:solidFill>
                  <a:srgbClr val="94C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SUBVENTIONS ET </a:t>
            </a:r>
            <a:r>
              <a:rPr lang="fr-FR" sz="3800" b="1" dirty="0" smtClean="0">
                <a:solidFill>
                  <a:srgbClr val="94C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FINANCEMENTS</a:t>
            </a:r>
            <a:endParaRPr lang="fr-FR" sz="3800" dirty="0"/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4571998" y="260648"/>
            <a:ext cx="3672409" cy="1728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altLang="fr-FR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Le 10</a:t>
            </a:r>
            <a:r>
              <a:rPr lang="fr-FR" altLang="fr-FR" baseline="30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ème</a:t>
            </a:r>
            <a:r>
              <a:rPr lang="fr-FR" altLang="fr-FR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programme </a:t>
            </a:r>
          </a:p>
          <a:p>
            <a:pPr algn="ctr"/>
            <a:r>
              <a:rPr lang="fr-FR" altLang="fr-FR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de l’Agence de l’eau </a:t>
            </a:r>
            <a:br>
              <a:rPr lang="fr-FR" altLang="fr-FR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</a:br>
            <a:r>
              <a:rPr lang="fr-FR" altLang="fr-FR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Seine-Normandie</a:t>
            </a: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88" y="1564977"/>
            <a:ext cx="1771650" cy="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9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oneTexte 1"/>
          <p:cNvSpPr txBox="1">
            <a:spLocks noChangeArrowheads="1"/>
          </p:cNvSpPr>
          <p:nvPr/>
        </p:nvSpPr>
        <p:spPr bwMode="auto">
          <a:xfrm>
            <a:off x="467545" y="1772816"/>
            <a:ext cx="8064896" cy="48013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2400" dirty="0" smtClean="0">
                <a:latin typeface="Calibri" pitchFamily="34" charset="0"/>
              </a:rPr>
              <a:t>Le </a:t>
            </a:r>
            <a:r>
              <a:rPr lang="fr-FR" altLang="fr-FR" sz="2400" dirty="0">
                <a:latin typeface="Calibri" pitchFamily="34" charset="0"/>
              </a:rPr>
              <a:t>10ème programme de l’agence de l’eau s’inscrit plus que le précédent dans la mise en œuvre de la </a:t>
            </a:r>
            <a:r>
              <a:rPr lang="fr-FR" altLang="fr-FR" sz="2400" b="1" i="1" dirty="0">
                <a:latin typeface="Calibri" pitchFamily="34" charset="0"/>
              </a:rPr>
              <a:t>directive cadre sur l’eau</a:t>
            </a:r>
            <a:r>
              <a:rPr lang="fr-FR" altLang="fr-FR" sz="2400" dirty="0">
                <a:latin typeface="Calibri" pitchFamily="34" charset="0"/>
              </a:rPr>
              <a:t> (DCE 2000/60/CE) et du </a:t>
            </a:r>
            <a:r>
              <a:rPr lang="fr-FR" altLang="fr-FR" sz="2400" b="1" i="1" dirty="0">
                <a:latin typeface="Calibri" pitchFamily="34" charset="0"/>
              </a:rPr>
              <a:t>Schéma Directeur d’Aménagement et de Gestion des Eaux </a:t>
            </a:r>
            <a:r>
              <a:rPr lang="fr-FR" altLang="fr-FR" sz="2400" dirty="0">
                <a:latin typeface="Calibri" pitchFamily="34" charset="0"/>
              </a:rPr>
              <a:t>(SDAGE) adopté par le comité de bassin en octobre 2009. </a:t>
            </a:r>
          </a:p>
          <a:p>
            <a:pPr eaLnBrk="1" hangingPunct="1">
              <a:buFontTx/>
              <a:buNone/>
            </a:pPr>
            <a:endParaRPr lang="fr-FR" altLang="fr-FR" sz="2400" dirty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fr-FR" altLang="fr-FR" sz="2400" dirty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2400" dirty="0">
                <a:latin typeface="Calibri" pitchFamily="34" charset="0"/>
              </a:rPr>
              <a:t>L’atteinte de ces objectifs nécessite, au-delà des efforts constants à fournir dans la lutte contre les pollutions des activités économiques et des collectivités, une implication plus forte dans le « grand cycle de l’eau » (milieux aquatiques, protection des aires de captages…). </a:t>
            </a:r>
          </a:p>
          <a:p>
            <a:pPr eaLnBrk="1" hangingPunct="1">
              <a:buFontTx/>
              <a:buNone/>
            </a:pPr>
            <a:endParaRPr lang="fr-FR" altLang="fr-FR" sz="1800" dirty="0">
              <a:latin typeface="Calibri" pitchFamily="34" charset="0"/>
            </a:endParaRPr>
          </a:p>
        </p:txBody>
      </p:sp>
      <p:pic>
        <p:nvPicPr>
          <p:cNvPr id="3075" name="Picture 2" descr="http://www.eau-seine-normandie.fr/typo3temp/pics/f910862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3"/>
            <a:ext cx="92416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71110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340768"/>
            <a:ext cx="7776864" cy="4824536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endParaRPr lang="fr-FR" sz="1800" i="1" dirty="0"/>
          </a:p>
          <a:p>
            <a:pPr algn="just"/>
            <a:r>
              <a:rPr lang="fr-FR" sz="1800" b="1" dirty="0"/>
              <a:t>Extrait de la délibération du </a:t>
            </a:r>
            <a:r>
              <a:rPr lang="fr-FR" sz="1800" b="1" dirty="0" smtClean="0"/>
              <a:t>8/11/2007 :,,,[,,,</a:t>
            </a:r>
          </a:p>
          <a:p>
            <a:pPr marL="68580" indent="0" algn="just">
              <a:buNone/>
            </a:pPr>
            <a:endParaRPr lang="fr-FR" sz="1800" b="1" dirty="0" smtClean="0"/>
          </a:p>
          <a:p>
            <a:pPr marL="411480" indent="-342900" algn="just">
              <a:buFont typeface="+mj-lt"/>
              <a:buAutoNum type="alphaUcPeriod"/>
            </a:pPr>
            <a:r>
              <a:rPr lang="fr-FR" sz="1800" b="1" dirty="0" smtClean="0"/>
              <a:t>Assainissement de Moineaux avec unité de traitement sur place,</a:t>
            </a:r>
          </a:p>
          <a:p>
            <a:pPr marL="411480" indent="-342900" algn="just">
              <a:buFont typeface="+mj-lt"/>
              <a:buAutoNum type="alphaUcPeriod"/>
            </a:pPr>
            <a:r>
              <a:rPr lang="fr-FR" sz="1800" b="1" dirty="0" smtClean="0"/>
              <a:t>Assainissement de Moineaux et raccordement au réseau du SIE HOUX/YERMENONVILLE,</a:t>
            </a:r>
          </a:p>
          <a:p>
            <a:pPr marL="411480" indent="-342900" algn="just">
              <a:buFont typeface="+mj-lt"/>
              <a:buAutoNum type="alphaUcPeriod"/>
            </a:pPr>
            <a:r>
              <a:rPr lang="fr-FR" sz="1800" b="1" dirty="0" smtClean="0"/>
              <a:t>Assainissement de Moineaux et raccordement au réseau de GAS</a:t>
            </a:r>
          </a:p>
          <a:p>
            <a:pPr marL="68580" indent="0" algn="just">
              <a:buNone/>
            </a:pPr>
            <a:endParaRPr lang="fr-FR" sz="1800" b="1" dirty="0"/>
          </a:p>
          <a:p>
            <a:pPr marL="68580" indent="0" algn="just">
              <a:buNone/>
            </a:pPr>
            <a:r>
              <a:rPr lang="fr-FR" sz="1800" b="1" dirty="0" smtClean="0"/>
              <a:t>,,,,</a:t>
            </a:r>
            <a:r>
              <a:rPr lang="fr-FR" sz="1800" b="1" dirty="0"/>
              <a:t>Considérant que la construction d’une station d’épuration dans la vallée serait trop onéreuse à cause de terrain tourbeux et instable, </a:t>
            </a:r>
            <a:r>
              <a:rPr lang="fr-FR" sz="1800" b="1" dirty="0" smtClean="0"/>
              <a:t>,,,le conseil décide de valider la solution C,,,,],,,</a:t>
            </a:r>
            <a:endParaRPr lang="fr-FR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36" y="821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93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eurs 2"/>
          <p:cNvSpPr/>
          <p:nvPr/>
        </p:nvSpPr>
        <p:spPr bwMode="auto">
          <a:xfrm>
            <a:off x="6084168" y="935265"/>
            <a:ext cx="2447925" cy="2303463"/>
          </a:xfrm>
          <a:prstGeom prst="pie">
            <a:avLst>
              <a:gd name="adj1" fmla="val 20165976"/>
              <a:gd name="adj2" fmla="val 12322757"/>
            </a:avLst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55638">
              <a:defRPr/>
            </a:pPr>
            <a:endParaRPr lang="fr-FR" dirty="0"/>
          </a:p>
        </p:txBody>
      </p:sp>
      <p:sp>
        <p:nvSpPr>
          <p:cNvPr id="4" name="Secteurs 3"/>
          <p:cNvSpPr/>
          <p:nvPr/>
        </p:nvSpPr>
        <p:spPr bwMode="auto">
          <a:xfrm>
            <a:off x="6084167" y="836711"/>
            <a:ext cx="2447925" cy="2303463"/>
          </a:xfrm>
          <a:prstGeom prst="pie">
            <a:avLst>
              <a:gd name="adj1" fmla="val 12263254"/>
              <a:gd name="adj2" fmla="val 20157123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55638">
              <a:defRPr/>
            </a:pPr>
            <a:endParaRPr lang="fr-FR" dirty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55" y="3382998"/>
            <a:ext cx="6132512" cy="3026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ZoneTexte 5"/>
          <p:cNvSpPr txBox="1">
            <a:spLocks noChangeArrowheads="1"/>
          </p:cNvSpPr>
          <p:nvPr/>
        </p:nvSpPr>
        <p:spPr bwMode="auto">
          <a:xfrm>
            <a:off x="6660976" y="2250474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4000" dirty="0"/>
              <a:t>2/3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11560" y="692696"/>
            <a:ext cx="302431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1800" dirty="0">
                <a:latin typeface="Calibri" pitchFamily="34" charset="0"/>
              </a:rPr>
              <a:t>Le 10ème programme doit conduire à l’atteinte du </a:t>
            </a:r>
            <a:r>
              <a:rPr lang="fr-FR" altLang="fr-FR" sz="1800" u="sng" dirty="0">
                <a:latin typeface="Calibri" pitchFamily="34" charset="0"/>
              </a:rPr>
              <a:t>bon état écologique </a:t>
            </a:r>
            <a:r>
              <a:rPr lang="fr-FR" altLang="fr-FR" sz="1800" dirty="0">
                <a:latin typeface="Calibri" pitchFamily="34" charset="0"/>
              </a:rPr>
              <a:t>sur les </a:t>
            </a:r>
            <a:r>
              <a:rPr lang="fr-FR" altLang="fr-FR" sz="1800" u="sng" dirty="0">
                <a:latin typeface="Calibri" pitchFamily="34" charset="0"/>
              </a:rPr>
              <a:t>2/3 des eaux de surface </a:t>
            </a:r>
            <a:r>
              <a:rPr lang="fr-FR" altLang="fr-FR" sz="1800" dirty="0">
                <a:latin typeface="Calibri" pitchFamily="34" charset="0"/>
              </a:rPr>
              <a:t>à l’échéance 2015, et également contribuer aux objectifs de bon état pour 2021. </a:t>
            </a:r>
          </a:p>
        </p:txBody>
      </p:sp>
      <p:sp>
        <p:nvSpPr>
          <p:cNvPr id="4103" name="Flèche vers le bas 3"/>
          <p:cNvSpPr>
            <a:spLocks noChangeArrowheads="1"/>
          </p:cNvSpPr>
          <p:nvPr/>
        </p:nvSpPr>
        <p:spPr bwMode="auto">
          <a:xfrm>
            <a:off x="4330223" y="2737078"/>
            <a:ext cx="358775" cy="501650"/>
          </a:xfrm>
          <a:prstGeom prst="downArrow">
            <a:avLst>
              <a:gd name="adj1" fmla="val 50000"/>
              <a:gd name="adj2" fmla="val 49935"/>
            </a:avLst>
          </a:prstGeom>
          <a:solidFill>
            <a:srgbClr val="0000FF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endParaRPr lang="fr-FR" altLang="fr-FR" sz="2000" dirty="0"/>
          </a:p>
        </p:txBody>
      </p:sp>
      <p:sp>
        <p:nvSpPr>
          <p:cNvPr id="4104" name="Flèche vers le bas 3"/>
          <p:cNvSpPr>
            <a:spLocks noChangeArrowheads="1"/>
          </p:cNvSpPr>
          <p:nvPr/>
        </p:nvSpPr>
        <p:spPr bwMode="auto">
          <a:xfrm rot="-5400000">
            <a:off x="5452058" y="1548717"/>
            <a:ext cx="358775" cy="678730"/>
          </a:xfrm>
          <a:prstGeom prst="downArrow">
            <a:avLst>
              <a:gd name="adj1" fmla="val 50000"/>
              <a:gd name="adj2" fmla="val 50093"/>
            </a:avLst>
          </a:prstGeom>
          <a:solidFill>
            <a:srgbClr val="0000FF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endParaRPr lang="fr-FR" altLang="fr-FR" sz="2000" dirty="0"/>
          </a:p>
        </p:txBody>
      </p:sp>
      <p:pic>
        <p:nvPicPr>
          <p:cNvPr id="4105" name="Picture 2" descr="http://www.eau-seine-normandie.fr/typo3temp/pics/f9108628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49" y="1169387"/>
            <a:ext cx="11525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 descr="600px-Blason_ville_fr_Gas_%28Eure-et-Loir%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71110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0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3" grpId="0" animBg="1"/>
      <p:bldP spid="410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lèche vers le bas 3"/>
          <p:cNvSpPr>
            <a:spLocks noChangeArrowheads="1"/>
          </p:cNvSpPr>
          <p:nvPr/>
        </p:nvSpPr>
        <p:spPr bwMode="auto">
          <a:xfrm>
            <a:off x="2394519" y="2688182"/>
            <a:ext cx="279152" cy="379418"/>
          </a:xfrm>
          <a:prstGeom prst="downArrow">
            <a:avLst>
              <a:gd name="adj1" fmla="val 50000"/>
              <a:gd name="adj2" fmla="val 50093"/>
            </a:avLst>
          </a:prstGeom>
          <a:solidFill>
            <a:srgbClr val="0000FF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endParaRPr lang="fr-FR" altLang="fr-FR" sz="2000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57308"/>
            <a:ext cx="727233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e 1"/>
          <p:cNvGrpSpPr>
            <a:grpSpLocks noChangeAspect="1"/>
          </p:cNvGrpSpPr>
          <p:nvPr/>
        </p:nvGrpSpPr>
        <p:grpSpPr bwMode="auto">
          <a:xfrm>
            <a:off x="546696" y="350219"/>
            <a:ext cx="3942105" cy="2305756"/>
            <a:chOff x="196999" y="3421057"/>
            <a:chExt cx="9618577" cy="3821324"/>
          </a:xfrm>
        </p:grpSpPr>
        <p:pic>
          <p:nvPicPr>
            <p:cNvPr id="5130" name="Picture 22" descr="step GRAND OURON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80" y="3421057"/>
              <a:ext cx="7773987" cy="32641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ZoneTexte 6"/>
            <p:cNvSpPr txBox="1">
              <a:spLocks noChangeArrowheads="1"/>
            </p:cNvSpPr>
            <p:nvPr/>
          </p:nvSpPr>
          <p:spPr bwMode="auto">
            <a:xfrm>
              <a:off x="196999" y="6630288"/>
              <a:ext cx="9618577" cy="61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fr-FR" altLang="fr-FR" sz="1800" b="1" dirty="0"/>
                <a:t>Station dépuration boues activées</a:t>
              </a:r>
            </a:p>
          </p:txBody>
        </p:sp>
      </p:grpSp>
      <p:grpSp>
        <p:nvGrpSpPr>
          <p:cNvPr id="5126" name="Groupe 3"/>
          <p:cNvGrpSpPr>
            <a:grpSpLocks/>
          </p:cNvGrpSpPr>
          <p:nvPr/>
        </p:nvGrpSpPr>
        <p:grpSpPr bwMode="auto">
          <a:xfrm>
            <a:off x="4488801" y="578987"/>
            <a:ext cx="4115647" cy="2423353"/>
            <a:chOff x="-174670" y="4306888"/>
            <a:chExt cx="5232424" cy="3268829"/>
          </a:xfrm>
        </p:grpSpPr>
        <p:pic>
          <p:nvPicPr>
            <p:cNvPr id="5128" name="Picture 15" descr="Sans titre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4306888"/>
              <a:ext cx="3994150" cy="25511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Rectangle 2"/>
            <p:cNvSpPr>
              <a:spLocks noChangeArrowheads="1"/>
            </p:cNvSpPr>
            <p:nvPr/>
          </p:nvSpPr>
          <p:spPr bwMode="auto">
            <a:xfrm>
              <a:off x="-174670" y="6703890"/>
              <a:ext cx="5232424" cy="87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Char char="•"/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1800" b="1" dirty="0"/>
                <a:t>Assainissement Non Collectif - Filtres à sables </a:t>
              </a:r>
              <a:r>
                <a:rPr lang="fr-FR" altLang="fr-FR" sz="1800" b="1" dirty="0">
                  <a:solidFill>
                    <a:schemeClr val="bg1"/>
                  </a:solidFill>
                </a:rPr>
                <a:t>de distribution</a:t>
              </a:r>
            </a:p>
          </p:txBody>
        </p:sp>
      </p:grpSp>
      <p:sp>
        <p:nvSpPr>
          <p:cNvPr id="5127" name="Flèche vers le bas 3"/>
          <p:cNvSpPr>
            <a:spLocks noChangeArrowheads="1"/>
          </p:cNvSpPr>
          <p:nvPr/>
        </p:nvSpPr>
        <p:spPr bwMode="auto">
          <a:xfrm>
            <a:off x="6805513" y="2776849"/>
            <a:ext cx="358775" cy="432270"/>
          </a:xfrm>
          <a:prstGeom prst="downArrow">
            <a:avLst>
              <a:gd name="adj1" fmla="val 50000"/>
              <a:gd name="adj2" fmla="val 50093"/>
            </a:avLst>
          </a:prstGeom>
          <a:solidFill>
            <a:srgbClr val="0000FF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endParaRPr lang="fr-FR" altLang="fr-FR" sz="2000" dirty="0"/>
          </a:p>
        </p:txBody>
      </p:sp>
      <p:sp>
        <p:nvSpPr>
          <p:cNvPr id="5122" name="ZoneTexte 1"/>
          <p:cNvSpPr txBox="1">
            <a:spLocks noChangeArrowheads="1"/>
          </p:cNvSpPr>
          <p:nvPr/>
        </p:nvSpPr>
        <p:spPr bwMode="auto">
          <a:xfrm>
            <a:off x="1746570" y="3175793"/>
            <a:ext cx="568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4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Sélectivité des projets fondée sur l’intérêt vis-à-vis de l’objectif d’atteinte du bon état, sur la base du PTAP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Image 12" descr="600px-Blason_ville_fr_Gas_%28Eure-et-Loir%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71110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7" grpId="0" animBg="1"/>
      <p:bldP spid="51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888"/>
            <a:ext cx="8496944" cy="664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444208" y="5877272"/>
            <a:ext cx="2303463" cy="6334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600" dirty="0"/>
              <a:t>Pas de zone à enjeux </a:t>
            </a:r>
          </a:p>
          <a:p>
            <a:pPr>
              <a:defRPr/>
            </a:pPr>
            <a:r>
              <a:rPr lang="fr-FR" sz="1600" dirty="0"/>
              <a:t>environnementales</a:t>
            </a:r>
          </a:p>
        </p:txBody>
      </p:sp>
      <p:sp>
        <p:nvSpPr>
          <p:cNvPr id="6150" name="ZoneTexte 1"/>
          <p:cNvSpPr txBox="1">
            <a:spLocks noChangeArrowheads="1"/>
          </p:cNvSpPr>
          <p:nvPr/>
        </p:nvSpPr>
        <p:spPr bwMode="auto">
          <a:xfrm>
            <a:off x="6875463" y="115888"/>
            <a:ext cx="223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FF0000"/>
                </a:solidFill>
                <a:latin typeface="Trebuchet MS" pitchFamily="34" charset="0"/>
              </a:rPr>
              <a:t>Réglementation 2012</a:t>
            </a:r>
          </a:p>
        </p:txBody>
      </p:sp>
    </p:spTree>
    <p:extLst>
      <p:ext uri="{BB962C8B-B14F-4D97-AF65-F5344CB8AC3E}">
        <p14:creationId xmlns:p14="http://schemas.microsoft.com/office/powerpoint/2010/main" val="22708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05429"/>
            <a:ext cx="4649788" cy="3489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07898"/>
            <a:ext cx="3557587" cy="2084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172" name="ZoneTexte 1"/>
          <p:cNvSpPr txBox="1">
            <a:spLocks noChangeArrowheads="1"/>
          </p:cNvSpPr>
          <p:nvPr/>
        </p:nvSpPr>
        <p:spPr bwMode="auto">
          <a:xfrm>
            <a:off x="467544" y="692696"/>
            <a:ext cx="806489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3200" b="1" u="sng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Actions </a:t>
            </a:r>
            <a:r>
              <a:rPr lang="fr-FR" altLang="fr-FR" sz="3200" b="1" u="sng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aidées </a:t>
            </a:r>
            <a:endParaRPr lang="fr-FR" altLang="fr-FR" sz="3200" b="1" u="sng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2400" dirty="0" smtClean="0">
                <a:latin typeface="Calibri" pitchFamily="34" charset="0"/>
              </a:rPr>
              <a:t>L’objectif </a:t>
            </a:r>
            <a:r>
              <a:rPr lang="fr-FR" altLang="fr-FR" sz="2400" dirty="0">
                <a:latin typeface="Calibri" pitchFamily="34" charset="0"/>
              </a:rPr>
              <a:t>est de réduire l’impact des installations présentant des dangers pour la santé des personnes ou un risque avéré de pollution de l’environnement,</a:t>
            </a:r>
          </a:p>
          <a:p>
            <a:pPr eaLnBrk="1" hangingPunct="1">
              <a:buFontTx/>
              <a:buNone/>
            </a:pPr>
            <a:endParaRPr lang="fr-FR" alt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29" y="90324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6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3705225" cy="288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25886"/>
            <a:ext cx="3700462" cy="2916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39" y="6164580"/>
            <a:ext cx="56340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ZoneTexte 6"/>
          <p:cNvSpPr txBox="1">
            <a:spLocks noChangeArrowheads="1"/>
          </p:cNvSpPr>
          <p:nvPr/>
        </p:nvSpPr>
        <p:spPr bwMode="auto">
          <a:xfrm>
            <a:off x="539552" y="513378"/>
            <a:ext cx="792088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3200" b="1" u="sng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Actions aidées </a:t>
            </a: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latin typeface="Calibri" pitchFamily="34" charset="0"/>
              </a:rPr>
              <a:t>Sont </a:t>
            </a:r>
            <a:r>
              <a:rPr lang="fr-FR" altLang="fr-FR" sz="2400" b="1" dirty="0">
                <a:latin typeface="Calibri" pitchFamily="34" charset="0"/>
              </a:rPr>
              <a:t>aidés les études, les travaux portant sur des opérations groupées permettant:</a:t>
            </a:r>
          </a:p>
          <a:p>
            <a:pPr eaLnBrk="1" hangingPunct="1">
              <a:buFontTx/>
              <a:buNone/>
            </a:pPr>
            <a:endParaRPr lang="fr-FR" altLang="fr-FR" sz="2400" dirty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2400" i="1" dirty="0">
                <a:latin typeface="Calibri" pitchFamily="34" charset="0"/>
              </a:rPr>
              <a:t>Le diagnostic de l’état des installations d’assainissement non collectif existantes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600px-Blason_ville_fr_Gas_%28Eure-et-Loir%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71110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1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Pose de Fosse toute eau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5" y="3855016"/>
            <a:ext cx="3500437" cy="262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6" descr="Visite SMEA EU 11-07-05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3855016"/>
            <a:ext cx="4062412" cy="2611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220" name="ZoneTexte 9"/>
          <p:cNvSpPr txBox="1">
            <a:spLocks noChangeArrowheads="1"/>
          </p:cNvSpPr>
          <p:nvPr/>
        </p:nvSpPr>
        <p:spPr bwMode="auto">
          <a:xfrm>
            <a:off x="549712" y="438696"/>
            <a:ext cx="80648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3200" b="1" u="sng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Actions </a:t>
            </a:r>
            <a:r>
              <a:rPr lang="fr-FR" altLang="fr-FR" sz="3200" b="1" u="sng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aidées </a:t>
            </a:r>
            <a:endParaRPr lang="fr-FR" altLang="fr-FR" sz="3200" b="1" u="sng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latin typeface="Calibri" pitchFamily="34" charset="0"/>
              </a:rPr>
              <a:t>Sont </a:t>
            </a:r>
            <a:r>
              <a:rPr lang="fr-FR" altLang="fr-FR" sz="2400" b="1" dirty="0">
                <a:latin typeface="Calibri" pitchFamily="34" charset="0"/>
              </a:rPr>
              <a:t>aidés les études, les travaux portant </a:t>
            </a:r>
            <a:r>
              <a:rPr lang="fr-FR" altLang="fr-F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sur des opérations groupées </a:t>
            </a:r>
            <a:r>
              <a:rPr lang="fr-FR" altLang="fr-FR" sz="2400" b="1" dirty="0" smtClean="0">
                <a:latin typeface="Calibri" pitchFamily="34" charset="0"/>
              </a:rPr>
              <a:t>permettant:    </a:t>
            </a:r>
          </a:p>
          <a:p>
            <a:pPr algn="ctr" eaLnBrk="1" hangingPunct="1">
              <a:buFontTx/>
              <a:buNone/>
            </a:pPr>
            <a:r>
              <a:rPr lang="fr-FR" altLang="fr-FR" sz="2400" b="1" dirty="0" smtClean="0">
                <a:latin typeface="Calibri" pitchFamily="34" charset="0"/>
              </a:rPr>
              <a:t>  </a:t>
            </a:r>
            <a:r>
              <a:rPr lang="fr-FR" altLang="fr-FR" sz="2400" b="1" dirty="0" smtClean="0">
                <a:solidFill>
                  <a:srgbClr val="FF0000"/>
                </a:solidFill>
                <a:latin typeface="Calibri" pitchFamily="34" charset="0"/>
              </a:rPr>
              <a:t>TRAVAUX</a:t>
            </a:r>
            <a:endParaRPr lang="fr-FR" altLang="fr-F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fr-FR" sz="2400" i="1" dirty="0">
                <a:latin typeface="Calibri" pitchFamily="34" charset="0"/>
              </a:rPr>
              <a:t>La réhabilitation des installations d’assainissement non collectif existantes identifiées non conformes, en privilégiant les installations présentant un danger pour la santé des personnes et/ou un risque environnemental avéré.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943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6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 descr="zo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565400"/>
            <a:ext cx="453707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69342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ZoneTexte 1"/>
          <p:cNvSpPr txBox="1">
            <a:spLocks noChangeArrowheads="1"/>
          </p:cNvSpPr>
          <p:nvPr/>
        </p:nvSpPr>
        <p:spPr bwMode="auto">
          <a:xfrm>
            <a:off x="827584" y="448668"/>
            <a:ext cx="5688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800" b="1" dirty="0">
                <a:solidFill>
                  <a:srgbClr val="0070C0"/>
                </a:solidFill>
                <a:latin typeface="Trebuchet MS" pitchFamily="34" charset="0"/>
              </a:rPr>
              <a:t>ZONAGE A JOUR</a:t>
            </a: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58" y="6648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20277894">
            <a:off x="1366815" y="2371776"/>
            <a:ext cx="4876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/>
                <a:solidFill>
                  <a:schemeClr val="accent3"/>
                </a:solidFill>
                <a:effectLst/>
              </a:rPr>
              <a:t>Réalisé </a:t>
            </a:r>
            <a:r>
              <a:rPr lang="fr-FR" sz="1400" b="1" cap="none" spc="0" dirty="0" smtClean="0">
                <a:ln/>
                <a:solidFill>
                  <a:schemeClr val="accent3"/>
                </a:solidFill>
                <a:effectLst/>
              </a:rPr>
              <a:t>sur la commune de GAS</a:t>
            </a:r>
            <a:endParaRPr lang="fr-FR" sz="1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38844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805" y="3356991"/>
            <a:ext cx="705643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fr-FR" sz="2400" b="1" dirty="0">
                <a:solidFill>
                  <a:srgbClr val="0088A8"/>
                </a:solidFill>
                <a:latin typeface="Calibri" panose="020F0502020204030204" pitchFamily="34" charset="0"/>
              </a:rPr>
              <a:t>Le prix plafond: </a:t>
            </a:r>
            <a:endParaRPr lang="fr-FR" sz="2400" b="1" dirty="0" smtClean="0">
              <a:solidFill>
                <a:srgbClr val="0088A8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fr-FR" sz="2400" b="1" dirty="0">
              <a:solidFill>
                <a:srgbClr val="0088A8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fr-FR" sz="2400" dirty="0">
                <a:latin typeface="Calibri" panose="020F0502020204030204" pitchFamily="34" charset="0"/>
              </a:rPr>
              <a:t>9500 €  / installation avec 5 pièces principales 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fr-FR" sz="2400" dirty="0">
                <a:latin typeface="Calibri" panose="020F0502020204030204" pitchFamily="34" charset="0"/>
              </a:rPr>
              <a:t>+ 1200 € / pièce supplémentaire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fr-FR" sz="2400" dirty="0">
                <a:latin typeface="Calibri" panose="020F0502020204030204" pitchFamily="34" charset="0"/>
              </a:rPr>
              <a:t>+ 1400 € pour un poste de relèvement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fr-FR" sz="2400" dirty="0">
                <a:latin typeface="Calibri" panose="020F0502020204030204" pitchFamily="34" charset="0"/>
              </a:rPr>
              <a:t>Contrôle diagnostic (1</a:t>
            </a:r>
            <a:r>
              <a:rPr lang="fr-FR" sz="2400" baseline="30000" dirty="0">
                <a:latin typeface="Calibri" panose="020F0502020204030204" pitchFamily="34" charset="0"/>
              </a:rPr>
              <a:t>er</a:t>
            </a:r>
            <a:r>
              <a:rPr lang="fr-FR" sz="2400" dirty="0">
                <a:latin typeface="Calibri" panose="020F0502020204030204" pitchFamily="34" charset="0"/>
              </a:rPr>
              <a:t> contrôle)  100 € /contrôle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619250" y="476250"/>
            <a:ext cx="26447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altLang="fr-FR" sz="2800" b="1" dirty="0">
                <a:solidFill>
                  <a:srgbClr val="0088A8"/>
                </a:solidFill>
                <a:latin typeface="Calibri" pitchFamily="34" charset="0"/>
              </a:rPr>
              <a:t>Les subventions:</a:t>
            </a:r>
            <a:endParaRPr lang="fr-FR" altLang="fr-FR" sz="28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184924"/>
              </p:ext>
            </p:extLst>
          </p:nvPr>
        </p:nvGraphicFramePr>
        <p:xfrm>
          <a:off x="1043608" y="1000124"/>
          <a:ext cx="6982792" cy="2644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2041"/>
                <a:gridCol w="2320751"/>
              </a:tblGrid>
              <a:tr h="881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Nature des travaux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42" marR="444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Taux d’aide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(S= subvention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A = avance)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42" marR="44442" marT="0" marB="0" anchor="ctr"/>
                </a:tc>
              </a:tr>
              <a:tr h="881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Assainissement non collectif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42" marR="444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S 60%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42" marR="44442" marT="0" marB="0" anchor="ctr"/>
                </a:tc>
              </a:tr>
              <a:tr h="881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Animation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42" marR="444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S 50%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42" marR="44442" marT="0" marB="0" anchor="ctr"/>
                </a:tc>
              </a:tr>
            </a:tbl>
          </a:graphicData>
        </a:graphic>
      </p:graphicFrame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81" y="26968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496605"/>
              </p:ext>
            </p:extLst>
          </p:nvPr>
        </p:nvGraphicFramePr>
        <p:xfrm>
          <a:off x="1009712" y="4859198"/>
          <a:ext cx="69532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Clip" r:id="rId4" imgW="3192463" imgH="3749675" progId="MS_ClipArt_Gallery.2">
                  <p:embed/>
                </p:oleObj>
              </mc:Choice>
              <mc:Fallback>
                <p:oleObj name="Clip" r:id="rId4" imgW="3192463" imgH="37496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712" y="4859198"/>
                        <a:ext cx="695325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79" name="Picture 3" descr="dossier ai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92313"/>
            <a:ext cx="1866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94" y="4314990"/>
            <a:ext cx="2281237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1744663" y="1595438"/>
            <a:ext cx="2484437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Dépôt d’un dossier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5476875" y="1595438"/>
            <a:ext cx="1665288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Instruction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fr-FR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 l’agence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6030913" y="3708400"/>
            <a:ext cx="2895600" cy="58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fr-FR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Avis conforme de la commission des aides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-4082340">
            <a:off x="4208462" y="1463676"/>
            <a:ext cx="1381125" cy="1155700"/>
            <a:chOff x="1109" y="1171"/>
            <a:chExt cx="1645" cy="924"/>
          </a:xfrm>
        </p:grpSpPr>
        <p:sp>
          <p:nvSpPr>
            <p:cNvPr id="13337" name="Freeform 9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8" name="Freeform 10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9" name="Freeform 11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40" name="Freeform 12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 rot="-2839987">
            <a:off x="4352131" y="5045869"/>
            <a:ext cx="2001838" cy="1123950"/>
            <a:chOff x="3000" y="2230"/>
            <a:chExt cx="1645" cy="924"/>
          </a:xfrm>
        </p:grpSpPr>
        <p:sp>
          <p:nvSpPr>
            <p:cNvPr id="13333" name="Freeform 14"/>
            <p:cNvSpPr>
              <a:spLocks/>
            </p:cNvSpPr>
            <p:nvPr/>
          </p:nvSpPr>
          <p:spPr bwMode="auto">
            <a:xfrm>
              <a:off x="3692" y="2544"/>
              <a:ext cx="951" cy="606"/>
            </a:xfrm>
            <a:custGeom>
              <a:avLst/>
              <a:gdLst>
                <a:gd name="T0" fmla="*/ 951 w 951"/>
                <a:gd name="T1" fmla="*/ 606 h 606"/>
                <a:gd name="T2" fmla="*/ 951 w 951"/>
                <a:gd name="T3" fmla="*/ 562 h 606"/>
                <a:gd name="T4" fmla="*/ 882 w 951"/>
                <a:gd name="T5" fmla="*/ 550 h 606"/>
                <a:gd name="T6" fmla="*/ 820 w 951"/>
                <a:gd name="T7" fmla="*/ 535 h 606"/>
                <a:gd name="T8" fmla="*/ 763 w 951"/>
                <a:gd name="T9" fmla="*/ 517 h 606"/>
                <a:gd name="T10" fmla="*/ 704 w 951"/>
                <a:gd name="T11" fmla="*/ 499 h 606"/>
                <a:gd name="T12" fmla="*/ 654 w 951"/>
                <a:gd name="T13" fmla="*/ 481 h 606"/>
                <a:gd name="T14" fmla="*/ 612 w 951"/>
                <a:gd name="T15" fmla="*/ 463 h 606"/>
                <a:gd name="T16" fmla="*/ 573 w 951"/>
                <a:gd name="T17" fmla="*/ 446 h 606"/>
                <a:gd name="T18" fmla="*/ 528 w 951"/>
                <a:gd name="T19" fmla="*/ 426 h 606"/>
                <a:gd name="T20" fmla="*/ 489 w 951"/>
                <a:gd name="T21" fmla="*/ 402 h 606"/>
                <a:gd name="T22" fmla="*/ 444 w 951"/>
                <a:gd name="T23" fmla="*/ 372 h 606"/>
                <a:gd name="T24" fmla="*/ 408 w 951"/>
                <a:gd name="T25" fmla="*/ 345 h 606"/>
                <a:gd name="T26" fmla="*/ 372 w 951"/>
                <a:gd name="T27" fmla="*/ 318 h 606"/>
                <a:gd name="T28" fmla="*/ 339 w 951"/>
                <a:gd name="T29" fmla="*/ 288 h 606"/>
                <a:gd name="T30" fmla="*/ 297 w 951"/>
                <a:gd name="T31" fmla="*/ 252 h 606"/>
                <a:gd name="T32" fmla="*/ 252 w 951"/>
                <a:gd name="T33" fmla="*/ 210 h 606"/>
                <a:gd name="T34" fmla="*/ 226 w 951"/>
                <a:gd name="T35" fmla="*/ 180 h 606"/>
                <a:gd name="T36" fmla="*/ 199 w 951"/>
                <a:gd name="T37" fmla="*/ 148 h 606"/>
                <a:gd name="T38" fmla="*/ 172 w 951"/>
                <a:gd name="T39" fmla="*/ 118 h 606"/>
                <a:gd name="T40" fmla="*/ 148 w 951"/>
                <a:gd name="T41" fmla="*/ 87 h 606"/>
                <a:gd name="T42" fmla="*/ 118 w 951"/>
                <a:gd name="T43" fmla="*/ 39 h 606"/>
                <a:gd name="T44" fmla="*/ 100 w 951"/>
                <a:gd name="T45" fmla="*/ 0 h 606"/>
                <a:gd name="T46" fmla="*/ 0 w 951"/>
                <a:gd name="T47" fmla="*/ 12 h 606"/>
                <a:gd name="T48" fmla="*/ 33 w 951"/>
                <a:gd name="T49" fmla="*/ 78 h 606"/>
                <a:gd name="T50" fmla="*/ 82 w 951"/>
                <a:gd name="T51" fmla="*/ 148 h 606"/>
                <a:gd name="T52" fmla="*/ 133 w 951"/>
                <a:gd name="T53" fmla="*/ 207 h 606"/>
                <a:gd name="T54" fmla="*/ 199 w 951"/>
                <a:gd name="T55" fmla="*/ 270 h 606"/>
                <a:gd name="T56" fmla="*/ 288 w 951"/>
                <a:gd name="T57" fmla="*/ 360 h 606"/>
                <a:gd name="T58" fmla="*/ 387 w 951"/>
                <a:gd name="T59" fmla="*/ 435 h 606"/>
                <a:gd name="T60" fmla="*/ 492 w 951"/>
                <a:gd name="T61" fmla="*/ 499 h 606"/>
                <a:gd name="T62" fmla="*/ 585 w 951"/>
                <a:gd name="T63" fmla="*/ 538 h 606"/>
                <a:gd name="T64" fmla="*/ 701 w 951"/>
                <a:gd name="T65" fmla="*/ 577 h 606"/>
                <a:gd name="T66" fmla="*/ 796 w 951"/>
                <a:gd name="T67" fmla="*/ 592 h 606"/>
                <a:gd name="T68" fmla="*/ 951 w 951"/>
                <a:gd name="T69" fmla="*/ 606 h 6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1"/>
                <a:gd name="T106" fmla="*/ 0 h 606"/>
                <a:gd name="T107" fmla="*/ 951 w 951"/>
                <a:gd name="T108" fmla="*/ 606 h 6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1" h="606">
                  <a:moveTo>
                    <a:pt x="951" y="606"/>
                  </a:moveTo>
                  <a:lnTo>
                    <a:pt x="951" y="562"/>
                  </a:lnTo>
                  <a:lnTo>
                    <a:pt x="882" y="550"/>
                  </a:lnTo>
                  <a:lnTo>
                    <a:pt x="820" y="535"/>
                  </a:lnTo>
                  <a:lnTo>
                    <a:pt x="763" y="517"/>
                  </a:lnTo>
                  <a:lnTo>
                    <a:pt x="704" y="499"/>
                  </a:lnTo>
                  <a:lnTo>
                    <a:pt x="654" y="481"/>
                  </a:lnTo>
                  <a:lnTo>
                    <a:pt x="612" y="463"/>
                  </a:lnTo>
                  <a:lnTo>
                    <a:pt x="573" y="446"/>
                  </a:lnTo>
                  <a:lnTo>
                    <a:pt x="528" y="426"/>
                  </a:lnTo>
                  <a:lnTo>
                    <a:pt x="489" y="402"/>
                  </a:lnTo>
                  <a:lnTo>
                    <a:pt x="444" y="372"/>
                  </a:lnTo>
                  <a:lnTo>
                    <a:pt x="408" y="345"/>
                  </a:lnTo>
                  <a:lnTo>
                    <a:pt x="372" y="318"/>
                  </a:lnTo>
                  <a:lnTo>
                    <a:pt x="339" y="288"/>
                  </a:lnTo>
                  <a:lnTo>
                    <a:pt x="297" y="252"/>
                  </a:lnTo>
                  <a:lnTo>
                    <a:pt x="252" y="210"/>
                  </a:lnTo>
                  <a:lnTo>
                    <a:pt x="226" y="180"/>
                  </a:lnTo>
                  <a:lnTo>
                    <a:pt x="199" y="148"/>
                  </a:lnTo>
                  <a:lnTo>
                    <a:pt x="172" y="118"/>
                  </a:lnTo>
                  <a:lnTo>
                    <a:pt x="148" y="87"/>
                  </a:lnTo>
                  <a:lnTo>
                    <a:pt x="118" y="39"/>
                  </a:lnTo>
                  <a:lnTo>
                    <a:pt x="100" y="0"/>
                  </a:lnTo>
                  <a:lnTo>
                    <a:pt x="0" y="12"/>
                  </a:lnTo>
                  <a:lnTo>
                    <a:pt x="33" y="78"/>
                  </a:lnTo>
                  <a:lnTo>
                    <a:pt x="82" y="148"/>
                  </a:lnTo>
                  <a:lnTo>
                    <a:pt x="133" y="207"/>
                  </a:lnTo>
                  <a:lnTo>
                    <a:pt x="199" y="270"/>
                  </a:lnTo>
                  <a:lnTo>
                    <a:pt x="288" y="360"/>
                  </a:lnTo>
                  <a:lnTo>
                    <a:pt x="387" y="435"/>
                  </a:lnTo>
                  <a:lnTo>
                    <a:pt x="492" y="499"/>
                  </a:lnTo>
                  <a:lnTo>
                    <a:pt x="585" y="538"/>
                  </a:lnTo>
                  <a:lnTo>
                    <a:pt x="701" y="577"/>
                  </a:lnTo>
                  <a:lnTo>
                    <a:pt x="796" y="592"/>
                  </a:lnTo>
                  <a:lnTo>
                    <a:pt x="951" y="60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4" name="Freeform 15"/>
            <p:cNvSpPr>
              <a:spLocks/>
            </p:cNvSpPr>
            <p:nvPr/>
          </p:nvSpPr>
          <p:spPr bwMode="auto">
            <a:xfrm>
              <a:off x="3000" y="2230"/>
              <a:ext cx="493" cy="435"/>
            </a:xfrm>
            <a:custGeom>
              <a:avLst/>
              <a:gdLst>
                <a:gd name="T0" fmla="*/ 493 w 493"/>
                <a:gd name="T1" fmla="*/ 98 h 435"/>
                <a:gd name="T2" fmla="*/ 493 w 493"/>
                <a:gd name="T3" fmla="*/ 0 h 435"/>
                <a:gd name="T4" fmla="*/ 473 w 493"/>
                <a:gd name="T5" fmla="*/ 25 h 435"/>
                <a:gd name="T6" fmla="*/ 451 w 493"/>
                <a:gd name="T7" fmla="*/ 51 h 435"/>
                <a:gd name="T8" fmla="*/ 422 w 493"/>
                <a:gd name="T9" fmla="*/ 78 h 435"/>
                <a:gd name="T10" fmla="*/ 386 w 493"/>
                <a:gd name="T11" fmla="*/ 109 h 435"/>
                <a:gd name="T12" fmla="*/ 351 w 493"/>
                <a:gd name="T13" fmla="*/ 143 h 435"/>
                <a:gd name="T14" fmla="*/ 315 w 493"/>
                <a:gd name="T15" fmla="*/ 175 h 435"/>
                <a:gd name="T16" fmla="*/ 282 w 493"/>
                <a:gd name="T17" fmla="*/ 202 h 435"/>
                <a:gd name="T18" fmla="*/ 252 w 493"/>
                <a:gd name="T19" fmla="*/ 226 h 435"/>
                <a:gd name="T20" fmla="*/ 219 w 493"/>
                <a:gd name="T21" fmla="*/ 248 h 435"/>
                <a:gd name="T22" fmla="*/ 185 w 493"/>
                <a:gd name="T23" fmla="*/ 270 h 435"/>
                <a:gd name="T24" fmla="*/ 145 w 493"/>
                <a:gd name="T25" fmla="*/ 293 h 435"/>
                <a:gd name="T26" fmla="*/ 108 w 493"/>
                <a:gd name="T27" fmla="*/ 311 h 435"/>
                <a:gd name="T28" fmla="*/ 70 w 493"/>
                <a:gd name="T29" fmla="*/ 327 h 435"/>
                <a:gd name="T30" fmla="*/ 30 w 493"/>
                <a:gd name="T31" fmla="*/ 344 h 435"/>
                <a:gd name="T32" fmla="*/ 0 w 493"/>
                <a:gd name="T33" fmla="*/ 358 h 435"/>
                <a:gd name="T34" fmla="*/ 0 w 493"/>
                <a:gd name="T35" fmla="*/ 435 h 435"/>
                <a:gd name="T36" fmla="*/ 54 w 493"/>
                <a:gd name="T37" fmla="*/ 419 h 435"/>
                <a:gd name="T38" fmla="*/ 133 w 493"/>
                <a:gd name="T39" fmla="*/ 385 h 435"/>
                <a:gd name="T40" fmla="*/ 234 w 493"/>
                <a:gd name="T41" fmla="*/ 342 h 435"/>
                <a:gd name="T42" fmla="*/ 308 w 493"/>
                <a:gd name="T43" fmla="*/ 296 h 435"/>
                <a:gd name="T44" fmla="*/ 376 w 493"/>
                <a:gd name="T45" fmla="*/ 230 h 435"/>
                <a:gd name="T46" fmla="*/ 443 w 493"/>
                <a:gd name="T47" fmla="*/ 175 h 435"/>
                <a:gd name="T48" fmla="*/ 493 w 493"/>
                <a:gd name="T49" fmla="*/ 122 h 435"/>
                <a:gd name="T50" fmla="*/ 493 w 493"/>
                <a:gd name="T51" fmla="*/ 1 h 435"/>
                <a:gd name="T52" fmla="*/ 493 w 493"/>
                <a:gd name="T53" fmla="*/ 3 h 435"/>
                <a:gd name="T54" fmla="*/ 493 w 493"/>
                <a:gd name="T55" fmla="*/ 98 h 4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5"/>
                <a:gd name="T86" fmla="*/ 493 w 493"/>
                <a:gd name="T87" fmla="*/ 435 h 4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5">
                  <a:moveTo>
                    <a:pt x="493" y="98"/>
                  </a:moveTo>
                  <a:lnTo>
                    <a:pt x="493" y="0"/>
                  </a:lnTo>
                  <a:lnTo>
                    <a:pt x="473" y="25"/>
                  </a:lnTo>
                  <a:lnTo>
                    <a:pt x="451" y="51"/>
                  </a:lnTo>
                  <a:lnTo>
                    <a:pt x="422" y="78"/>
                  </a:lnTo>
                  <a:lnTo>
                    <a:pt x="386" y="109"/>
                  </a:lnTo>
                  <a:lnTo>
                    <a:pt x="351" y="143"/>
                  </a:lnTo>
                  <a:lnTo>
                    <a:pt x="315" y="175"/>
                  </a:lnTo>
                  <a:lnTo>
                    <a:pt x="282" y="202"/>
                  </a:lnTo>
                  <a:lnTo>
                    <a:pt x="252" y="226"/>
                  </a:lnTo>
                  <a:lnTo>
                    <a:pt x="219" y="248"/>
                  </a:lnTo>
                  <a:lnTo>
                    <a:pt x="185" y="270"/>
                  </a:lnTo>
                  <a:lnTo>
                    <a:pt x="145" y="293"/>
                  </a:lnTo>
                  <a:lnTo>
                    <a:pt x="108" y="311"/>
                  </a:lnTo>
                  <a:lnTo>
                    <a:pt x="70" y="327"/>
                  </a:lnTo>
                  <a:lnTo>
                    <a:pt x="30" y="344"/>
                  </a:lnTo>
                  <a:lnTo>
                    <a:pt x="0" y="358"/>
                  </a:lnTo>
                  <a:lnTo>
                    <a:pt x="0" y="435"/>
                  </a:lnTo>
                  <a:lnTo>
                    <a:pt x="54" y="419"/>
                  </a:lnTo>
                  <a:lnTo>
                    <a:pt x="133" y="385"/>
                  </a:lnTo>
                  <a:lnTo>
                    <a:pt x="234" y="342"/>
                  </a:lnTo>
                  <a:lnTo>
                    <a:pt x="308" y="296"/>
                  </a:lnTo>
                  <a:lnTo>
                    <a:pt x="376" y="230"/>
                  </a:lnTo>
                  <a:lnTo>
                    <a:pt x="443" y="175"/>
                  </a:lnTo>
                  <a:lnTo>
                    <a:pt x="493" y="122"/>
                  </a:lnTo>
                  <a:lnTo>
                    <a:pt x="493" y="1"/>
                  </a:lnTo>
                  <a:lnTo>
                    <a:pt x="493" y="3"/>
                  </a:lnTo>
                  <a:lnTo>
                    <a:pt x="493" y="9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5" name="Freeform 16"/>
            <p:cNvSpPr>
              <a:spLocks/>
            </p:cNvSpPr>
            <p:nvPr/>
          </p:nvSpPr>
          <p:spPr bwMode="auto">
            <a:xfrm>
              <a:off x="3495" y="2231"/>
              <a:ext cx="589" cy="270"/>
            </a:xfrm>
            <a:custGeom>
              <a:avLst/>
              <a:gdLst>
                <a:gd name="T0" fmla="*/ 589 w 589"/>
                <a:gd name="T1" fmla="*/ 270 h 270"/>
                <a:gd name="T2" fmla="*/ 589 w 589"/>
                <a:gd name="T3" fmla="*/ 187 h 270"/>
                <a:gd name="T4" fmla="*/ 551 w 589"/>
                <a:gd name="T5" fmla="*/ 180 h 270"/>
                <a:gd name="T6" fmla="*/ 512 w 589"/>
                <a:gd name="T7" fmla="*/ 173 h 270"/>
                <a:gd name="T8" fmla="*/ 475 w 589"/>
                <a:gd name="T9" fmla="*/ 164 h 270"/>
                <a:gd name="T10" fmla="*/ 437 w 589"/>
                <a:gd name="T11" fmla="*/ 155 h 270"/>
                <a:gd name="T12" fmla="*/ 393 w 589"/>
                <a:gd name="T13" fmla="*/ 144 h 270"/>
                <a:gd name="T14" fmla="*/ 345 w 589"/>
                <a:gd name="T15" fmla="*/ 132 h 270"/>
                <a:gd name="T16" fmla="*/ 285 w 589"/>
                <a:gd name="T17" fmla="*/ 114 h 270"/>
                <a:gd name="T18" fmla="*/ 227 w 589"/>
                <a:gd name="T19" fmla="*/ 97 h 270"/>
                <a:gd name="T20" fmla="*/ 189 w 589"/>
                <a:gd name="T21" fmla="*/ 85 h 270"/>
                <a:gd name="T22" fmla="*/ 144 w 589"/>
                <a:gd name="T23" fmla="*/ 68 h 270"/>
                <a:gd name="T24" fmla="*/ 95 w 589"/>
                <a:gd name="T25" fmla="*/ 47 h 270"/>
                <a:gd name="T26" fmla="*/ 51 w 589"/>
                <a:gd name="T27" fmla="*/ 27 h 270"/>
                <a:gd name="T28" fmla="*/ 19 w 589"/>
                <a:gd name="T29" fmla="*/ 11 h 270"/>
                <a:gd name="T30" fmla="*/ 0 w 589"/>
                <a:gd name="T31" fmla="*/ 0 h 270"/>
                <a:gd name="T32" fmla="*/ 0 w 589"/>
                <a:gd name="T33" fmla="*/ 103 h 270"/>
                <a:gd name="T34" fmla="*/ 37 w 589"/>
                <a:gd name="T35" fmla="*/ 129 h 270"/>
                <a:gd name="T36" fmla="*/ 111 w 589"/>
                <a:gd name="T37" fmla="*/ 165 h 270"/>
                <a:gd name="T38" fmla="*/ 197 w 589"/>
                <a:gd name="T39" fmla="*/ 201 h 270"/>
                <a:gd name="T40" fmla="*/ 274 w 589"/>
                <a:gd name="T41" fmla="*/ 221 h 270"/>
                <a:gd name="T42" fmla="*/ 363 w 589"/>
                <a:gd name="T43" fmla="*/ 246 h 270"/>
                <a:gd name="T44" fmla="*/ 452 w 589"/>
                <a:gd name="T45" fmla="*/ 263 h 270"/>
                <a:gd name="T46" fmla="*/ 515 w 589"/>
                <a:gd name="T47" fmla="*/ 269 h 270"/>
                <a:gd name="T48" fmla="*/ 589 w 589"/>
                <a:gd name="T49" fmla="*/ 27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589" y="270"/>
                  </a:moveTo>
                  <a:lnTo>
                    <a:pt x="589" y="187"/>
                  </a:lnTo>
                  <a:lnTo>
                    <a:pt x="551" y="180"/>
                  </a:lnTo>
                  <a:lnTo>
                    <a:pt x="512" y="173"/>
                  </a:lnTo>
                  <a:lnTo>
                    <a:pt x="475" y="164"/>
                  </a:lnTo>
                  <a:lnTo>
                    <a:pt x="437" y="155"/>
                  </a:lnTo>
                  <a:lnTo>
                    <a:pt x="393" y="144"/>
                  </a:lnTo>
                  <a:lnTo>
                    <a:pt x="345" y="132"/>
                  </a:lnTo>
                  <a:lnTo>
                    <a:pt x="285" y="114"/>
                  </a:lnTo>
                  <a:lnTo>
                    <a:pt x="227" y="97"/>
                  </a:lnTo>
                  <a:lnTo>
                    <a:pt x="189" y="85"/>
                  </a:lnTo>
                  <a:lnTo>
                    <a:pt x="144" y="68"/>
                  </a:lnTo>
                  <a:lnTo>
                    <a:pt x="95" y="47"/>
                  </a:lnTo>
                  <a:lnTo>
                    <a:pt x="51" y="27"/>
                  </a:lnTo>
                  <a:lnTo>
                    <a:pt x="19" y="11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37" y="129"/>
                  </a:lnTo>
                  <a:lnTo>
                    <a:pt x="111" y="165"/>
                  </a:lnTo>
                  <a:lnTo>
                    <a:pt x="197" y="201"/>
                  </a:lnTo>
                  <a:lnTo>
                    <a:pt x="274" y="221"/>
                  </a:lnTo>
                  <a:lnTo>
                    <a:pt x="363" y="246"/>
                  </a:lnTo>
                  <a:lnTo>
                    <a:pt x="452" y="263"/>
                  </a:lnTo>
                  <a:lnTo>
                    <a:pt x="515" y="269"/>
                  </a:lnTo>
                  <a:lnTo>
                    <a:pt x="589" y="27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6" name="Freeform 17"/>
            <p:cNvSpPr>
              <a:spLocks/>
            </p:cNvSpPr>
            <p:nvPr/>
          </p:nvSpPr>
          <p:spPr bwMode="auto">
            <a:xfrm>
              <a:off x="3000" y="2330"/>
              <a:ext cx="1645" cy="824"/>
            </a:xfrm>
            <a:custGeom>
              <a:avLst/>
              <a:gdLst>
                <a:gd name="T0" fmla="*/ 1554 w 1645"/>
                <a:gd name="T1" fmla="*/ 824 h 824"/>
                <a:gd name="T2" fmla="*/ 1456 w 1645"/>
                <a:gd name="T3" fmla="*/ 824 h 824"/>
                <a:gd name="T4" fmla="*/ 1354 w 1645"/>
                <a:gd name="T5" fmla="*/ 817 h 824"/>
                <a:gd name="T6" fmla="*/ 1259 w 1645"/>
                <a:gd name="T7" fmla="*/ 803 h 824"/>
                <a:gd name="T8" fmla="*/ 1149 w 1645"/>
                <a:gd name="T9" fmla="*/ 779 h 824"/>
                <a:gd name="T10" fmla="*/ 1044 w 1645"/>
                <a:gd name="T11" fmla="*/ 746 h 824"/>
                <a:gd name="T12" fmla="*/ 933 w 1645"/>
                <a:gd name="T13" fmla="*/ 701 h 824"/>
                <a:gd name="T14" fmla="*/ 834 w 1645"/>
                <a:gd name="T15" fmla="*/ 654 h 824"/>
                <a:gd name="T16" fmla="*/ 740 w 1645"/>
                <a:gd name="T17" fmla="*/ 607 h 824"/>
                <a:gd name="T18" fmla="*/ 644 w 1645"/>
                <a:gd name="T19" fmla="*/ 553 h 824"/>
                <a:gd name="T20" fmla="*/ 554 w 1645"/>
                <a:gd name="T21" fmla="*/ 493 h 824"/>
                <a:gd name="T22" fmla="*/ 467 w 1645"/>
                <a:gd name="T23" fmla="*/ 424 h 824"/>
                <a:gd name="T24" fmla="*/ 396 w 1645"/>
                <a:gd name="T25" fmla="*/ 355 h 824"/>
                <a:gd name="T26" fmla="*/ 348 w 1645"/>
                <a:gd name="T27" fmla="*/ 291 h 824"/>
                <a:gd name="T28" fmla="*/ 49 w 1645"/>
                <a:gd name="T29" fmla="*/ 312 h 824"/>
                <a:gd name="T30" fmla="*/ 151 w 1645"/>
                <a:gd name="T31" fmla="*/ 267 h 824"/>
                <a:gd name="T32" fmla="*/ 222 w 1645"/>
                <a:gd name="T33" fmla="*/ 231 h 824"/>
                <a:gd name="T34" fmla="*/ 281 w 1645"/>
                <a:gd name="T35" fmla="*/ 194 h 824"/>
                <a:gd name="T36" fmla="*/ 338 w 1645"/>
                <a:gd name="T37" fmla="*/ 148 h 824"/>
                <a:gd name="T38" fmla="*/ 405 w 1645"/>
                <a:gd name="T39" fmla="*/ 88 h 824"/>
                <a:gd name="T40" fmla="*/ 469 w 1645"/>
                <a:gd name="T41" fmla="*/ 30 h 824"/>
                <a:gd name="T42" fmla="*/ 521 w 1645"/>
                <a:gd name="T43" fmla="*/ 13 h 824"/>
                <a:gd name="T44" fmla="*/ 577 w 1645"/>
                <a:gd name="T45" fmla="*/ 41 h 824"/>
                <a:gd name="T46" fmla="*/ 646 w 1645"/>
                <a:gd name="T47" fmla="*/ 69 h 824"/>
                <a:gd name="T48" fmla="*/ 709 w 1645"/>
                <a:gd name="T49" fmla="*/ 89 h 824"/>
                <a:gd name="T50" fmla="*/ 781 w 1645"/>
                <a:gd name="T51" fmla="*/ 109 h 824"/>
                <a:gd name="T52" fmla="*/ 854 w 1645"/>
                <a:gd name="T53" fmla="*/ 128 h 824"/>
                <a:gd name="T54" fmla="*/ 925 w 1645"/>
                <a:gd name="T55" fmla="*/ 143 h 824"/>
                <a:gd name="T56" fmla="*/ 993 w 1645"/>
                <a:gd name="T57" fmla="*/ 158 h 824"/>
                <a:gd name="T58" fmla="*/ 1085 w 1645"/>
                <a:gd name="T59" fmla="*/ 172 h 824"/>
                <a:gd name="T60" fmla="*/ 749 w 1645"/>
                <a:gd name="T61" fmla="*/ 282 h 824"/>
                <a:gd name="T62" fmla="*/ 828 w 1645"/>
                <a:gd name="T63" fmla="*/ 385 h 824"/>
                <a:gd name="T64" fmla="*/ 888 w 1645"/>
                <a:gd name="T65" fmla="*/ 445 h 824"/>
                <a:gd name="T66" fmla="*/ 975 w 1645"/>
                <a:gd name="T67" fmla="*/ 526 h 824"/>
                <a:gd name="T68" fmla="*/ 1050 w 1645"/>
                <a:gd name="T69" fmla="*/ 589 h 824"/>
                <a:gd name="T70" fmla="*/ 1110 w 1645"/>
                <a:gd name="T71" fmla="*/ 636 h 824"/>
                <a:gd name="T72" fmla="*/ 1185 w 1645"/>
                <a:gd name="T73" fmla="*/ 683 h 824"/>
                <a:gd name="T74" fmla="*/ 1262 w 1645"/>
                <a:gd name="T75" fmla="*/ 722 h 824"/>
                <a:gd name="T76" fmla="*/ 1354 w 1645"/>
                <a:gd name="T77" fmla="*/ 755 h 824"/>
                <a:gd name="T78" fmla="*/ 1453 w 1645"/>
                <a:gd name="T79" fmla="*/ 779 h 824"/>
                <a:gd name="T80" fmla="*/ 1557 w 1645"/>
                <a:gd name="T81" fmla="*/ 800 h 8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4"/>
                <a:gd name="T125" fmla="*/ 1645 w 1645"/>
                <a:gd name="T126" fmla="*/ 824 h 8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4">
                  <a:moveTo>
                    <a:pt x="1645" y="817"/>
                  </a:moveTo>
                  <a:lnTo>
                    <a:pt x="1554" y="824"/>
                  </a:lnTo>
                  <a:lnTo>
                    <a:pt x="1510" y="824"/>
                  </a:lnTo>
                  <a:lnTo>
                    <a:pt x="1456" y="824"/>
                  </a:lnTo>
                  <a:lnTo>
                    <a:pt x="1405" y="820"/>
                  </a:lnTo>
                  <a:lnTo>
                    <a:pt x="1354" y="817"/>
                  </a:lnTo>
                  <a:lnTo>
                    <a:pt x="1304" y="811"/>
                  </a:lnTo>
                  <a:lnTo>
                    <a:pt x="1259" y="803"/>
                  </a:lnTo>
                  <a:lnTo>
                    <a:pt x="1209" y="794"/>
                  </a:lnTo>
                  <a:lnTo>
                    <a:pt x="1149" y="779"/>
                  </a:lnTo>
                  <a:lnTo>
                    <a:pt x="1095" y="761"/>
                  </a:lnTo>
                  <a:lnTo>
                    <a:pt x="1044" y="746"/>
                  </a:lnTo>
                  <a:lnTo>
                    <a:pt x="987" y="725"/>
                  </a:lnTo>
                  <a:lnTo>
                    <a:pt x="933" y="701"/>
                  </a:lnTo>
                  <a:lnTo>
                    <a:pt x="879" y="677"/>
                  </a:lnTo>
                  <a:lnTo>
                    <a:pt x="834" y="654"/>
                  </a:lnTo>
                  <a:lnTo>
                    <a:pt x="783" y="630"/>
                  </a:lnTo>
                  <a:lnTo>
                    <a:pt x="740" y="607"/>
                  </a:lnTo>
                  <a:lnTo>
                    <a:pt x="692" y="580"/>
                  </a:lnTo>
                  <a:lnTo>
                    <a:pt x="644" y="553"/>
                  </a:lnTo>
                  <a:lnTo>
                    <a:pt x="596" y="520"/>
                  </a:lnTo>
                  <a:lnTo>
                    <a:pt x="554" y="493"/>
                  </a:lnTo>
                  <a:lnTo>
                    <a:pt x="509" y="457"/>
                  </a:lnTo>
                  <a:lnTo>
                    <a:pt x="467" y="424"/>
                  </a:lnTo>
                  <a:lnTo>
                    <a:pt x="428" y="391"/>
                  </a:lnTo>
                  <a:lnTo>
                    <a:pt x="396" y="355"/>
                  </a:lnTo>
                  <a:lnTo>
                    <a:pt x="369" y="324"/>
                  </a:lnTo>
                  <a:lnTo>
                    <a:pt x="348" y="291"/>
                  </a:lnTo>
                  <a:lnTo>
                    <a:pt x="0" y="336"/>
                  </a:lnTo>
                  <a:lnTo>
                    <a:pt x="49" y="312"/>
                  </a:lnTo>
                  <a:lnTo>
                    <a:pt x="106" y="288"/>
                  </a:lnTo>
                  <a:lnTo>
                    <a:pt x="151" y="267"/>
                  </a:lnTo>
                  <a:lnTo>
                    <a:pt x="185" y="251"/>
                  </a:lnTo>
                  <a:lnTo>
                    <a:pt x="222" y="231"/>
                  </a:lnTo>
                  <a:lnTo>
                    <a:pt x="252" y="213"/>
                  </a:lnTo>
                  <a:lnTo>
                    <a:pt x="281" y="194"/>
                  </a:lnTo>
                  <a:lnTo>
                    <a:pt x="307" y="171"/>
                  </a:lnTo>
                  <a:lnTo>
                    <a:pt x="338" y="148"/>
                  </a:lnTo>
                  <a:lnTo>
                    <a:pt x="372" y="119"/>
                  </a:lnTo>
                  <a:lnTo>
                    <a:pt x="405" y="88"/>
                  </a:lnTo>
                  <a:lnTo>
                    <a:pt x="434" y="62"/>
                  </a:lnTo>
                  <a:lnTo>
                    <a:pt x="469" y="30"/>
                  </a:lnTo>
                  <a:lnTo>
                    <a:pt x="494" y="0"/>
                  </a:lnTo>
                  <a:lnTo>
                    <a:pt x="521" y="13"/>
                  </a:lnTo>
                  <a:lnTo>
                    <a:pt x="548" y="28"/>
                  </a:lnTo>
                  <a:lnTo>
                    <a:pt x="577" y="41"/>
                  </a:lnTo>
                  <a:lnTo>
                    <a:pt x="611" y="55"/>
                  </a:lnTo>
                  <a:lnTo>
                    <a:pt x="646" y="69"/>
                  </a:lnTo>
                  <a:lnTo>
                    <a:pt x="678" y="80"/>
                  </a:lnTo>
                  <a:lnTo>
                    <a:pt x="709" y="89"/>
                  </a:lnTo>
                  <a:lnTo>
                    <a:pt x="744" y="100"/>
                  </a:lnTo>
                  <a:lnTo>
                    <a:pt x="781" y="109"/>
                  </a:lnTo>
                  <a:lnTo>
                    <a:pt x="819" y="119"/>
                  </a:lnTo>
                  <a:lnTo>
                    <a:pt x="854" y="128"/>
                  </a:lnTo>
                  <a:lnTo>
                    <a:pt x="888" y="137"/>
                  </a:lnTo>
                  <a:lnTo>
                    <a:pt x="925" y="143"/>
                  </a:lnTo>
                  <a:lnTo>
                    <a:pt x="960" y="151"/>
                  </a:lnTo>
                  <a:lnTo>
                    <a:pt x="993" y="158"/>
                  </a:lnTo>
                  <a:lnTo>
                    <a:pt x="1032" y="166"/>
                  </a:lnTo>
                  <a:lnTo>
                    <a:pt x="1085" y="172"/>
                  </a:lnTo>
                  <a:lnTo>
                    <a:pt x="725" y="234"/>
                  </a:lnTo>
                  <a:lnTo>
                    <a:pt x="749" y="282"/>
                  </a:lnTo>
                  <a:lnTo>
                    <a:pt x="777" y="318"/>
                  </a:lnTo>
                  <a:lnTo>
                    <a:pt x="828" y="385"/>
                  </a:lnTo>
                  <a:lnTo>
                    <a:pt x="858" y="415"/>
                  </a:lnTo>
                  <a:lnTo>
                    <a:pt x="888" y="445"/>
                  </a:lnTo>
                  <a:lnTo>
                    <a:pt x="942" y="496"/>
                  </a:lnTo>
                  <a:lnTo>
                    <a:pt x="975" y="526"/>
                  </a:lnTo>
                  <a:lnTo>
                    <a:pt x="1014" y="562"/>
                  </a:lnTo>
                  <a:lnTo>
                    <a:pt x="1050" y="589"/>
                  </a:lnTo>
                  <a:lnTo>
                    <a:pt x="1080" y="613"/>
                  </a:lnTo>
                  <a:lnTo>
                    <a:pt x="1110" y="636"/>
                  </a:lnTo>
                  <a:lnTo>
                    <a:pt x="1146" y="659"/>
                  </a:lnTo>
                  <a:lnTo>
                    <a:pt x="1185" y="683"/>
                  </a:lnTo>
                  <a:lnTo>
                    <a:pt x="1224" y="701"/>
                  </a:lnTo>
                  <a:lnTo>
                    <a:pt x="1262" y="722"/>
                  </a:lnTo>
                  <a:lnTo>
                    <a:pt x="1310" y="740"/>
                  </a:lnTo>
                  <a:lnTo>
                    <a:pt x="1354" y="755"/>
                  </a:lnTo>
                  <a:lnTo>
                    <a:pt x="1405" y="767"/>
                  </a:lnTo>
                  <a:lnTo>
                    <a:pt x="1453" y="779"/>
                  </a:lnTo>
                  <a:lnTo>
                    <a:pt x="1504" y="791"/>
                  </a:lnTo>
                  <a:lnTo>
                    <a:pt x="1557" y="800"/>
                  </a:lnTo>
                  <a:lnTo>
                    <a:pt x="1645" y="81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 rot="1210399">
            <a:off x="6824663" y="2509838"/>
            <a:ext cx="1828800" cy="1027112"/>
            <a:chOff x="1109" y="1171"/>
            <a:chExt cx="1645" cy="924"/>
          </a:xfrm>
        </p:grpSpPr>
        <p:sp>
          <p:nvSpPr>
            <p:cNvPr id="13329" name="Freeform 19"/>
            <p:cNvSpPr>
              <a:spLocks/>
            </p:cNvSpPr>
            <p:nvPr/>
          </p:nvSpPr>
          <p:spPr bwMode="auto">
            <a:xfrm>
              <a:off x="1110" y="1174"/>
              <a:ext cx="952" cy="607"/>
            </a:xfrm>
            <a:custGeom>
              <a:avLst/>
              <a:gdLst>
                <a:gd name="T0" fmla="*/ 0 w 952"/>
                <a:gd name="T1" fmla="*/ 0 h 607"/>
                <a:gd name="T2" fmla="*/ 0 w 952"/>
                <a:gd name="T3" fmla="*/ 45 h 607"/>
                <a:gd name="T4" fmla="*/ 69 w 952"/>
                <a:gd name="T5" fmla="*/ 57 h 607"/>
                <a:gd name="T6" fmla="*/ 132 w 952"/>
                <a:gd name="T7" fmla="*/ 72 h 607"/>
                <a:gd name="T8" fmla="*/ 189 w 952"/>
                <a:gd name="T9" fmla="*/ 90 h 607"/>
                <a:gd name="T10" fmla="*/ 248 w 952"/>
                <a:gd name="T11" fmla="*/ 108 h 607"/>
                <a:gd name="T12" fmla="*/ 298 w 952"/>
                <a:gd name="T13" fmla="*/ 126 h 607"/>
                <a:gd name="T14" fmla="*/ 340 w 952"/>
                <a:gd name="T15" fmla="*/ 144 h 607"/>
                <a:gd name="T16" fmla="*/ 379 w 952"/>
                <a:gd name="T17" fmla="*/ 160 h 607"/>
                <a:gd name="T18" fmla="*/ 424 w 952"/>
                <a:gd name="T19" fmla="*/ 181 h 607"/>
                <a:gd name="T20" fmla="*/ 463 w 952"/>
                <a:gd name="T21" fmla="*/ 205 h 607"/>
                <a:gd name="T22" fmla="*/ 508 w 952"/>
                <a:gd name="T23" fmla="*/ 235 h 607"/>
                <a:gd name="T24" fmla="*/ 544 w 952"/>
                <a:gd name="T25" fmla="*/ 262 h 607"/>
                <a:gd name="T26" fmla="*/ 580 w 952"/>
                <a:gd name="T27" fmla="*/ 289 h 607"/>
                <a:gd name="T28" fmla="*/ 613 w 952"/>
                <a:gd name="T29" fmla="*/ 319 h 607"/>
                <a:gd name="T30" fmla="*/ 655 w 952"/>
                <a:gd name="T31" fmla="*/ 355 h 607"/>
                <a:gd name="T32" fmla="*/ 700 w 952"/>
                <a:gd name="T33" fmla="*/ 397 h 607"/>
                <a:gd name="T34" fmla="*/ 726 w 952"/>
                <a:gd name="T35" fmla="*/ 427 h 607"/>
                <a:gd name="T36" fmla="*/ 753 w 952"/>
                <a:gd name="T37" fmla="*/ 459 h 607"/>
                <a:gd name="T38" fmla="*/ 780 w 952"/>
                <a:gd name="T39" fmla="*/ 490 h 607"/>
                <a:gd name="T40" fmla="*/ 804 w 952"/>
                <a:gd name="T41" fmla="*/ 520 h 607"/>
                <a:gd name="T42" fmla="*/ 834 w 952"/>
                <a:gd name="T43" fmla="*/ 568 h 607"/>
                <a:gd name="T44" fmla="*/ 852 w 952"/>
                <a:gd name="T45" fmla="*/ 607 h 607"/>
                <a:gd name="T46" fmla="*/ 952 w 952"/>
                <a:gd name="T47" fmla="*/ 595 h 607"/>
                <a:gd name="T48" fmla="*/ 919 w 952"/>
                <a:gd name="T49" fmla="*/ 529 h 607"/>
                <a:gd name="T50" fmla="*/ 870 w 952"/>
                <a:gd name="T51" fmla="*/ 459 h 607"/>
                <a:gd name="T52" fmla="*/ 819 w 952"/>
                <a:gd name="T53" fmla="*/ 400 h 607"/>
                <a:gd name="T54" fmla="*/ 753 w 952"/>
                <a:gd name="T55" fmla="*/ 337 h 607"/>
                <a:gd name="T56" fmla="*/ 664 w 952"/>
                <a:gd name="T57" fmla="*/ 247 h 607"/>
                <a:gd name="T58" fmla="*/ 565 w 952"/>
                <a:gd name="T59" fmla="*/ 172 h 607"/>
                <a:gd name="T60" fmla="*/ 460 w 952"/>
                <a:gd name="T61" fmla="*/ 108 h 607"/>
                <a:gd name="T62" fmla="*/ 367 w 952"/>
                <a:gd name="T63" fmla="*/ 69 h 607"/>
                <a:gd name="T64" fmla="*/ 251 w 952"/>
                <a:gd name="T65" fmla="*/ 30 h 607"/>
                <a:gd name="T66" fmla="*/ 156 w 952"/>
                <a:gd name="T67" fmla="*/ 15 h 607"/>
                <a:gd name="T68" fmla="*/ 0 w 952"/>
                <a:gd name="T69" fmla="*/ 0 h 6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2"/>
                <a:gd name="T106" fmla="*/ 0 h 607"/>
                <a:gd name="T107" fmla="*/ 952 w 952"/>
                <a:gd name="T108" fmla="*/ 607 h 6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0" name="Freeform 20"/>
            <p:cNvSpPr>
              <a:spLocks/>
            </p:cNvSpPr>
            <p:nvPr/>
          </p:nvSpPr>
          <p:spPr bwMode="auto">
            <a:xfrm>
              <a:off x="2261" y="1661"/>
              <a:ext cx="493" cy="434"/>
            </a:xfrm>
            <a:custGeom>
              <a:avLst/>
              <a:gdLst>
                <a:gd name="T0" fmla="*/ 0 w 493"/>
                <a:gd name="T1" fmla="*/ 335 h 434"/>
                <a:gd name="T2" fmla="*/ 0 w 493"/>
                <a:gd name="T3" fmla="*/ 434 h 434"/>
                <a:gd name="T4" fmla="*/ 20 w 493"/>
                <a:gd name="T5" fmla="*/ 409 h 434"/>
                <a:gd name="T6" fmla="*/ 42 w 493"/>
                <a:gd name="T7" fmla="*/ 383 h 434"/>
                <a:gd name="T8" fmla="*/ 71 w 493"/>
                <a:gd name="T9" fmla="*/ 356 h 434"/>
                <a:gd name="T10" fmla="*/ 107 w 493"/>
                <a:gd name="T11" fmla="*/ 325 h 434"/>
                <a:gd name="T12" fmla="*/ 142 w 493"/>
                <a:gd name="T13" fmla="*/ 291 h 434"/>
                <a:gd name="T14" fmla="*/ 178 w 493"/>
                <a:gd name="T15" fmla="*/ 259 h 434"/>
                <a:gd name="T16" fmla="*/ 211 w 493"/>
                <a:gd name="T17" fmla="*/ 232 h 434"/>
                <a:gd name="T18" fmla="*/ 241 w 493"/>
                <a:gd name="T19" fmla="*/ 208 h 434"/>
                <a:gd name="T20" fmla="*/ 274 w 493"/>
                <a:gd name="T21" fmla="*/ 186 h 434"/>
                <a:gd name="T22" fmla="*/ 308 w 493"/>
                <a:gd name="T23" fmla="*/ 164 h 434"/>
                <a:gd name="T24" fmla="*/ 348 w 493"/>
                <a:gd name="T25" fmla="*/ 141 h 434"/>
                <a:gd name="T26" fmla="*/ 385 w 493"/>
                <a:gd name="T27" fmla="*/ 123 h 434"/>
                <a:gd name="T28" fmla="*/ 423 w 493"/>
                <a:gd name="T29" fmla="*/ 107 h 434"/>
                <a:gd name="T30" fmla="*/ 463 w 493"/>
                <a:gd name="T31" fmla="*/ 90 h 434"/>
                <a:gd name="T32" fmla="*/ 493 w 493"/>
                <a:gd name="T33" fmla="*/ 76 h 434"/>
                <a:gd name="T34" fmla="*/ 493 w 493"/>
                <a:gd name="T35" fmla="*/ 0 h 434"/>
                <a:gd name="T36" fmla="*/ 439 w 493"/>
                <a:gd name="T37" fmla="*/ 15 h 434"/>
                <a:gd name="T38" fmla="*/ 360 w 493"/>
                <a:gd name="T39" fmla="*/ 49 h 434"/>
                <a:gd name="T40" fmla="*/ 259 w 493"/>
                <a:gd name="T41" fmla="*/ 92 h 434"/>
                <a:gd name="T42" fmla="*/ 185 w 493"/>
                <a:gd name="T43" fmla="*/ 138 h 434"/>
                <a:gd name="T44" fmla="*/ 117 w 493"/>
                <a:gd name="T45" fmla="*/ 204 h 434"/>
                <a:gd name="T46" fmla="*/ 50 w 493"/>
                <a:gd name="T47" fmla="*/ 259 h 434"/>
                <a:gd name="T48" fmla="*/ 0 w 493"/>
                <a:gd name="T49" fmla="*/ 312 h 434"/>
                <a:gd name="T50" fmla="*/ 0 w 493"/>
                <a:gd name="T51" fmla="*/ 433 h 434"/>
                <a:gd name="T52" fmla="*/ 0 w 493"/>
                <a:gd name="T53" fmla="*/ 431 h 434"/>
                <a:gd name="T54" fmla="*/ 0 w 493"/>
                <a:gd name="T55" fmla="*/ 335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93"/>
                <a:gd name="T85" fmla="*/ 0 h 434"/>
                <a:gd name="T86" fmla="*/ 493 w 493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1" name="Freeform 21"/>
            <p:cNvSpPr>
              <a:spLocks/>
            </p:cNvSpPr>
            <p:nvPr/>
          </p:nvSpPr>
          <p:spPr bwMode="auto">
            <a:xfrm>
              <a:off x="1670" y="1824"/>
              <a:ext cx="589" cy="270"/>
            </a:xfrm>
            <a:custGeom>
              <a:avLst/>
              <a:gdLst>
                <a:gd name="T0" fmla="*/ 0 w 589"/>
                <a:gd name="T1" fmla="*/ 0 h 270"/>
                <a:gd name="T2" fmla="*/ 0 w 589"/>
                <a:gd name="T3" fmla="*/ 83 h 270"/>
                <a:gd name="T4" fmla="*/ 38 w 589"/>
                <a:gd name="T5" fmla="*/ 90 h 270"/>
                <a:gd name="T6" fmla="*/ 77 w 589"/>
                <a:gd name="T7" fmla="*/ 97 h 270"/>
                <a:gd name="T8" fmla="*/ 114 w 589"/>
                <a:gd name="T9" fmla="*/ 106 h 270"/>
                <a:gd name="T10" fmla="*/ 152 w 589"/>
                <a:gd name="T11" fmla="*/ 115 h 270"/>
                <a:gd name="T12" fmla="*/ 196 w 589"/>
                <a:gd name="T13" fmla="*/ 126 h 270"/>
                <a:gd name="T14" fmla="*/ 244 w 589"/>
                <a:gd name="T15" fmla="*/ 138 h 270"/>
                <a:gd name="T16" fmla="*/ 304 w 589"/>
                <a:gd name="T17" fmla="*/ 156 h 270"/>
                <a:gd name="T18" fmla="*/ 362 w 589"/>
                <a:gd name="T19" fmla="*/ 172 h 270"/>
                <a:gd name="T20" fmla="*/ 400 w 589"/>
                <a:gd name="T21" fmla="*/ 185 h 270"/>
                <a:gd name="T22" fmla="*/ 445 w 589"/>
                <a:gd name="T23" fmla="*/ 203 h 270"/>
                <a:gd name="T24" fmla="*/ 494 w 589"/>
                <a:gd name="T25" fmla="*/ 223 h 270"/>
                <a:gd name="T26" fmla="*/ 538 w 589"/>
                <a:gd name="T27" fmla="*/ 243 h 270"/>
                <a:gd name="T28" fmla="*/ 570 w 589"/>
                <a:gd name="T29" fmla="*/ 259 h 270"/>
                <a:gd name="T30" fmla="*/ 589 w 589"/>
                <a:gd name="T31" fmla="*/ 270 h 270"/>
                <a:gd name="T32" fmla="*/ 589 w 589"/>
                <a:gd name="T33" fmla="*/ 167 h 270"/>
                <a:gd name="T34" fmla="*/ 552 w 589"/>
                <a:gd name="T35" fmla="*/ 141 h 270"/>
                <a:gd name="T36" fmla="*/ 478 w 589"/>
                <a:gd name="T37" fmla="*/ 105 h 270"/>
                <a:gd name="T38" fmla="*/ 392 w 589"/>
                <a:gd name="T39" fmla="*/ 69 h 270"/>
                <a:gd name="T40" fmla="*/ 315 w 589"/>
                <a:gd name="T41" fmla="*/ 49 h 270"/>
                <a:gd name="T42" fmla="*/ 226 w 589"/>
                <a:gd name="T43" fmla="*/ 24 h 270"/>
                <a:gd name="T44" fmla="*/ 137 w 589"/>
                <a:gd name="T45" fmla="*/ 7 h 270"/>
                <a:gd name="T46" fmla="*/ 74 w 589"/>
                <a:gd name="T47" fmla="*/ 1 h 270"/>
                <a:gd name="T48" fmla="*/ 0 w 589"/>
                <a:gd name="T49" fmla="*/ 0 h 2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9"/>
                <a:gd name="T76" fmla="*/ 0 h 270"/>
                <a:gd name="T77" fmla="*/ 589 w 589"/>
                <a:gd name="T78" fmla="*/ 270 h 2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3332" name="Freeform 22"/>
            <p:cNvSpPr>
              <a:spLocks/>
            </p:cNvSpPr>
            <p:nvPr/>
          </p:nvSpPr>
          <p:spPr bwMode="auto">
            <a:xfrm>
              <a:off x="1109" y="1171"/>
              <a:ext cx="1645" cy="823"/>
            </a:xfrm>
            <a:custGeom>
              <a:avLst/>
              <a:gdLst>
                <a:gd name="T0" fmla="*/ 90 w 1645"/>
                <a:gd name="T1" fmla="*/ 0 h 823"/>
                <a:gd name="T2" fmla="*/ 189 w 1645"/>
                <a:gd name="T3" fmla="*/ 0 h 823"/>
                <a:gd name="T4" fmla="*/ 291 w 1645"/>
                <a:gd name="T5" fmla="*/ 6 h 823"/>
                <a:gd name="T6" fmla="*/ 386 w 1645"/>
                <a:gd name="T7" fmla="*/ 21 h 823"/>
                <a:gd name="T8" fmla="*/ 496 w 1645"/>
                <a:gd name="T9" fmla="*/ 45 h 823"/>
                <a:gd name="T10" fmla="*/ 601 w 1645"/>
                <a:gd name="T11" fmla="*/ 78 h 823"/>
                <a:gd name="T12" fmla="*/ 712 w 1645"/>
                <a:gd name="T13" fmla="*/ 123 h 823"/>
                <a:gd name="T14" fmla="*/ 811 w 1645"/>
                <a:gd name="T15" fmla="*/ 170 h 823"/>
                <a:gd name="T16" fmla="*/ 905 w 1645"/>
                <a:gd name="T17" fmla="*/ 217 h 823"/>
                <a:gd name="T18" fmla="*/ 1001 w 1645"/>
                <a:gd name="T19" fmla="*/ 271 h 823"/>
                <a:gd name="T20" fmla="*/ 1091 w 1645"/>
                <a:gd name="T21" fmla="*/ 331 h 823"/>
                <a:gd name="T22" fmla="*/ 1178 w 1645"/>
                <a:gd name="T23" fmla="*/ 400 h 823"/>
                <a:gd name="T24" fmla="*/ 1249 w 1645"/>
                <a:gd name="T25" fmla="*/ 469 h 823"/>
                <a:gd name="T26" fmla="*/ 1297 w 1645"/>
                <a:gd name="T27" fmla="*/ 533 h 823"/>
                <a:gd name="T28" fmla="*/ 1596 w 1645"/>
                <a:gd name="T29" fmla="*/ 512 h 823"/>
                <a:gd name="T30" fmla="*/ 1494 w 1645"/>
                <a:gd name="T31" fmla="*/ 557 h 823"/>
                <a:gd name="T32" fmla="*/ 1423 w 1645"/>
                <a:gd name="T33" fmla="*/ 593 h 823"/>
                <a:gd name="T34" fmla="*/ 1364 w 1645"/>
                <a:gd name="T35" fmla="*/ 630 h 823"/>
                <a:gd name="T36" fmla="*/ 1307 w 1645"/>
                <a:gd name="T37" fmla="*/ 676 h 823"/>
                <a:gd name="T38" fmla="*/ 1240 w 1645"/>
                <a:gd name="T39" fmla="*/ 736 h 823"/>
                <a:gd name="T40" fmla="*/ 1178 w 1645"/>
                <a:gd name="T41" fmla="*/ 796 h 823"/>
                <a:gd name="T42" fmla="*/ 1124 w 1645"/>
                <a:gd name="T43" fmla="*/ 811 h 823"/>
                <a:gd name="T44" fmla="*/ 1068 w 1645"/>
                <a:gd name="T45" fmla="*/ 783 h 823"/>
                <a:gd name="T46" fmla="*/ 999 w 1645"/>
                <a:gd name="T47" fmla="*/ 755 h 823"/>
                <a:gd name="T48" fmla="*/ 936 w 1645"/>
                <a:gd name="T49" fmla="*/ 735 h 823"/>
                <a:gd name="T50" fmla="*/ 864 w 1645"/>
                <a:gd name="T51" fmla="*/ 715 h 823"/>
                <a:gd name="T52" fmla="*/ 791 w 1645"/>
                <a:gd name="T53" fmla="*/ 696 h 823"/>
                <a:gd name="T54" fmla="*/ 720 w 1645"/>
                <a:gd name="T55" fmla="*/ 681 h 823"/>
                <a:gd name="T56" fmla="*/ 652 w 1645"/>
                <a:gd name="T57" fmla="*/ 666 h 823"/>
                <a:gd name="T58" fmla="*/ 560 w 1645"/>
                <a:gd name="T59" fmla="*/ 652 h 823"/>
                <a:gd name="T60" fmla="*/ 896 w 1645"/>
                <a:gd name="T61" fmla="*/ 542 h 823"/>
                <a:gd name="T62" fmla="*/ 817 w 1645"/>
                <a:gd name="T63" fmla="*/ 439 h 823"/>
                <a:gd name="T64" fmla="*/ 757 w 1645"/>
                <a:gd name="T65" fmla="*/ 379 h 823"/>
                <a:gd name="T66" fmla="*/ 670 w 1645"/>
                <a:gd name="T67" fmla="*/ 298 h 823"/>
                <a:gd name="T68" fmla="*/ 595 w 1645"/>
                <a:gd name="T69" fmla="*/ 235 h 823"/>
                <a:gd name="T70" fmla="*/ 535 w 1645"/>
                <a:gd name="T71" fmla="*/ 188 h 823"/>
                <a:gd name="T72" fmla="*/ 460 w 1645"/>
                <a:gd name="T73" fmla="*/ 141 h 823"/>
                <a:gd name="T74" fmla="*/ 383 w 1645"/>
                <a:gd name="T75" fmla="*/ 102 h 823"/>
                <a:gd name="T76" fmla="*/ 291 w 1645"/>
                <a:gd name="T77" fmla="*/ 69 h 823"/>
                <a:gd name="T78" fmla="*/ 192 w 1645"/>
                <a:gd name="T79" fmla="*/ 45 h 823"/>
                <a:gd name="T80" fmla="*/ 87 w 1645"/>
                <a:gd name="T81" fmla="*/ 24 h 8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5"/>
                <a:gd name="T124" fmla="*/ 0 h 823"/>
                <a:gd name="T125" fmla="*/ 1645 w 1645"/>
                <a:gd name="T126" fmla="*/ 823 h 8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01399" name="Text Box 23"/>
          <p:cNvSpPr txBox="1">
            <a:spLocks noChangeArrowheads="1"/>
          </p:cNvSpPr>
          <p:nvPr/>
        </p:nvSpPr>
        <p:spPr bwMode="auto">
          <a:xfrm>
            <a:off x="2320925" y="5240338"/>
            <a:ext cx="2286000" cy="825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fr-FR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Signature de la Convention d’aide financière</a:t>
            </a:r>
          </a:p>
        </p:txBody>
      </p:sp>
      <p:sp>
        <p:nvSpPr>
          <p:cNvPr id="101400" name="Rectangle 24"/>
          <p:cNvSpPr>
            <a:spLocks noChangeArrowheads="1"/>
          </p:cNvSpPr>
          <p:nvPr/>
        </p:nvSpPr>
        <p:spPr bwMode="auto">
          <a:xfrm>
            <a:off x="1917234" y="5922808"/>
            <a:ext cx="3528169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buFontTx/>
              <a:buNone/>
            </a:pPr>
            <a:r>
              <a:rPr lang="fr-FR" altLang="fr-FR" sz="1200" b="1" dirty="0">
                <a:solidFill>
                  <a:schemeClr val="accent2"/>
                </a:solidFill>
              </a:rPr>
              <a:t>Possibilité d’engagement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fr-FR" altLang="fr-FR" sz="1200" b="1" dirty="0">
                <a:solidFill>
                  <a:schemeClr val="accent2"/>
                </a:solidFill>
              </a:rPr>
              <a:t>du projet</a:t>
            </a:r>
            <a:endParaRPr lang="fr-FR" altLang="fr-FR" sz="1200" b="1" i="1" dirty="0">
              <a:solidFill>
                <a:schemeClr val="accent2"/>
              </a:solidFill>
            </a:endParaRPr>
          </a:p>
        </p:txBody>
      </p:sp>
      <p:sp>
        <p:nvSpPr>
          <p:cNvPr id="101401" name="Rectangle 25"/>
          <p:cNvSpPr>
            <a:spLocks noChangeArrowheads="1"/>
          </p:cNvSpPr>
          <p:nvPr/>
        </p:nvSpPr>
        <p:spPr bwMode="auto">
          <a:xfrm>
            <a:off x="803904" y="925414"/>
            <a:ext cx="4784725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2F72F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Démarche</a:t>
            </a:r>
          </a:p>
        </p:txBody>
      </p:sp>
      <p:pic>
        <p:nvPicPr>
          <p:cNvPr id="101402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341563"/>
            <a:ext cx="1771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2535238" y="3833813"/>
            <a:ext cx="2795587" cy="455612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sz="2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Circuit des aides</a:t>
            </a:r>
            <a:endParaRPr lang="fr-FR" sz="3000" b="1" dirty="0">
              <a:solidFill>
                <a:srgbClr val="198A8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1404" name="Rectangle 28"/>
          <p:cNvSpPr>
            <a:spLocks noChangeArrowheads="1"/>
          </p:cNvSpPr>
          <p:nvPr/>
        </p:nvSpPr>
        <p:spPr bwMode="auto">
          <a:xfrm>
            <a:off x="539552" y="5685433"/>
            <a:ext cx="16356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buFontTx/>
              <a:buNone/>
            </a:pPr>
            <a:r>
              <a:rPr lang="fr-FR" altLang="fr-FR" sz="1800" b="1" dirty="0">
                <a:solidFill>
                  <a:schemeClr val="accent2"/>
                </a:solidFill>
              </a:rPr>
              <a:t>Retour signé sous 3 mois</a:t>
            </a:r>
            <a:endParaRPr lang="fr-FR" altLang="fr-FR" sz="1800" b="1" i="1" dirty="0">
              <a:solidFill>
                <a:schemeClr val="accent2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0" name="Image 29" descr="600px-Blason_ville_fr_Gas_%28Eure-et-Loir%2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324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440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1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1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1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1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1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1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1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1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1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1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1259632" y="764704"/>
            <a:ext cx="4930775" cy="558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4452" tIns="41485" rIns="84452" bIns="41485"/>
          <a:lstStyle/>
          <a:p>
            <a:pPr marL="400050" indent="-400050" algn="ctr" defTabSz="873125" eaLnBrk="0" hangingPunct="0">
              <a:spcBef>
                <a:spcPts val="800"/>
              </a:spcBef>
              <a:buClr>
                <a:schemeClr val="tx1"/>
              </a:buClr>
              <a:defRPr/>
            </a:pPr>
            <a:r>
              <a:rPr lang="fr-FR" sz="3300" b="1" dirty="0">
                <a:solidFill>
                  <a:srgbClr val="2F72F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Merci de votre attention</a:t>
            </a:r>
          </a:p>
        </p:txBody>
      </p:sp>
      <p:pic>
        <p:nvPicPr>
          <p:cNvPr id="133123" name="Picture 3" descr="nénuph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58" y="5071175"/>
            <a:ext cx="67691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70" y="1977544"/>
            <a:ext cx="42386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1259632" y="4437112"/>
            <a:ext cx="6192837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lvl="4" algn="ctr">
              <a:defRPr/>
            </a:pPr>
            <a:r>
              <a:rPr lang="fr-FR" b="1" dirty="0">
                <a:solidFill>
                  <a:srgbClr val="0088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5"/>
              </a:rPr>
              <a:t>www.eau-seine-normandie.fr</a:t>
            </a:r>
            <a:endParaRPr lang="fr-FR" b="1" dirty="0">
              <a:solidFill>
                <a:srgbClr val="0088A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600px-Blason_ville_fr_Gas_%28Eure-et-Loir%2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52" y="90323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6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/>
      <p:bldP spid="133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>
            <a:normAutofit fontScale="92500"/>
          </a:bodyPr>
          <a:lstStyle/>
          <a:p>
            <a:pPr algn="just"/>
            <a:r>
              <a:rPr lang="fr-FR" b="1" dirty="0"/>
              <a:t>Extrait de la délibération du 21/02/2008 : ,,,[lors de précédentes séances le conseil s’était engagé à réaliser les travaux d’assainissement à Moineaux et avait opté pour le transfert des eaux usées du hameau vers la station d’épuration de Gas,,,,après une étude approfondie du dossier</a:t>
            </a:r>
            <a:r>
              <a:rPr lang="fr-FR" b="1" dirty="0" smtClean="0"/>
              <a:t>, </a:t>
            </a:r>
            <a:r>
              <a:rPr lang="fr-FR" b="1" dirty="0"/>
              <a:t>le conseil  municipal valide le projet suivant l’estimation</a:t>
            </a:r>
          </a:p>
          <a:p>
            <a:pPr marL="68580" indent="0" algn="just">
              <a:buNone/>
            </a:pPr>
            <a:r>
              <a:rPr lang="fr-FR" b="1" dirty="0"/>
              <a:t>                                 </a:t>
            </a:r>
            <a:r>
              <a:rPr lang="fr-FR" b="1" dirty="0">
                <a:sym typeface="Wingdings 3"/>
              </a:rPr>
              <a:t> </a:t>
            </a:r>
            <a:r>
              <a:rPr lang="fr-FR" b="1" dirty="0">
                <a:solidFill>
                  <a:schemeClr val="tx1"/>
                </a:solidFill>
                <a:sym typeface="Wingdings 3"/>
              </a:rPr>
              <a:t>514 434,58 €H,T</a:t>
            </a:r>
          </a:p>
          <a:p>
            <a:pPr algn="just">
              <a:buFontTx/>
              <a:buChar char="-"/>
            </a:pPr>
            <a:r>
              <a:rPr lang="fr-FR" b="1" dirty="0" smtClean="0">
                <a:sym typeface="Wingdings 3"/>
              </a:rPr>
              <a:t>Décide </a:t>
            </a:r>
            <a:r>
              <a:rPr lang="fr-FR" b="1" dirty="0">
                <a:sym typeface="Wingdings 3"/>
              </a:rPr>
              <a:t>de porter les crédits correspondants au budget de l’assainissement, section investissement</a:t>
            </a:r>
            <a:r>
              <a:rPr lang="fr-FR" b="1" dirty="0" smtClean="0">
                <a:sym typeface="Wingdings 3"/>
              </a:rPr>
              <a:t>,,,,],,,</a:t>
            </a:r>
          </a:p>
          <a:p>
            <a:pPr algn="just">
              <a:buFontTx/>
              <a:buChar char="-"/>
            </a:pPr>
            <a:endParaRPr lang="fr-FR" b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48464" y="6165304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</a:t>
            </a:fld>
            <a:endParaRPr lang="fr-FR" dirty="0"/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772816"/>
            <a:ext cx="7560840" cy="4752528"/>
          </a:xfrm>
        </p:spPr>
        <p:txBody>
          <a:bodyPr>
            <a:normAutofit fontScale="70000" lnSpcReduction="20000"/>
          </a:bodyPr>
          <a:lstStyle/>
          <a:p>
            <a:pPr algn="just"/>
            <a:endParaRPr lang="fr-FR" sz="2000" dirty="0"/>
          </a:p>
          <a:p>
            <a:pPr algn="just"/>
            <a:endParaRPr lang="fr-FR" sz="2000" dirty="0" smtClean="0"/>
          </a:p>
          <a:p>
            <a:pPr algn="just"/>
            <a:endParaRPr lang="fr-FR" sz="2000" dirty="0" smtClean="0"/>
          </a:p>
          <a:p>
            <a:pPr algn="just"/>
            <a:endParaRPr lang="fr-FR" sz="2000" dirty="0"/>
          </a:p>
          <a:p>
            <a:pPr algn="just"/>
            <a:r>
              <a:rPr lang="fr-FR" sz="2000" dirty="0" smtClean="0"/>
              <a:t>Lettre recommandée à la commune de GAS</a:t>
            </a:r>
          </a:p>
          <a:p>
            <a:pPr marL="68580" indent="0" algn="just">
              <a:buNone/>
            </a:pPr>
            <a:r>
              <a:rPr lang="fr-FR" sz="2000" dirty="0" smtClean="0"/>
              <a:t>Je soussigné M, Mme ,,,,,,,,,,,,,,,,,,,,,,,,,,,,,,,,,,,,,,,,,,,,,,,,,,,,,,,,,,demeurant à l’adresse suivante : ,,,,,,,,,,,,,,,,,,,,,,,,,,,,,,,,,,,,,,,,,,,,,,,,,,,,,,,,,</a:t>
            </a:r>
          </a:p>
          <a:p>
            <a:pPr marL="68580" indent="0" algn="just">
              <a:buNone/>
            </a:pPr>
            <a:r>
              <a:rPr lang="fr-FR" sz="2000" dirty="0" smtClean="0"/>
              <a:t>Et propriétaire de l’habitation située sur la parcelle n° ,,,,au Hameau de Moineaux sur la Commune de GAS 28320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2000" dirty="0" smtClean="0"/>
              <a:t>M’engage à réaliser l’étude de filière et de sol et à régler la totalité de la facture,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fr-FR" sz="20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2000" dirty="0" smtClean="0"/>
              <a:t>Donne mandat à la Commune de GAS, maître d’ouvrage pour cette mission 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De solliciter et de recruter un bureau d’étude,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De payer la totalité de la facture de l’étude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De demander la rétrocession du forfait </a:t>
            </a:r>
            <a:r>
              <a:rPr lang="fr-FR" sz="2000" dirty="0"/>
              <a:t>de 300 € correspondant aux frais de dossier alloué par </a:t>
            </a:r>
            <a:r>
              <a:rPr lang="fr-FR" sz="2000" dirty="0" smtClean="0"/>
              <a:t>l’AESN </a:t>
            </a:r>
            <a:r>
              <a:rPr lang="fr-FR" sz="2000" i="1" dirty="0" smtClean="0">
                <a:solidFill>
                  <a:schemeClr val="tx1"/>
                </a:solidFill>
              </a:rPr>
              <a:t>lors </a:t>
            </a:r>
            <a:r>
              <a:rPr lang="fr-FR" sz="2000" i="1" dirty="0">
                <a:solidFill>
                  <a:schemeClr val="tx1"/>
                </a:solidFill>
              </a:rPr>
              <a:t>de la signature de la 2</a:t>
            </a:r>
            <a:r>
              <a:rPr lang="fr-FR" sz="2000" i="1" baseline="30000" dirty="0">
                <a:solidFill>
                  <a:schemeClr val="tx1"/>
                </a:solidFill>
              </a:rPr>
              <a:t>ème</a:t>
            </a:r>
            <a:r>
              <a:rPr lang="fr-FR" sz="2000" i="1" dirty="0">
                <a:solidFill>
                  <a:schemeClr val="tx1"/>
                </a:solidFill>
              </a:rPr>
              <a:t> convention de mandat « réhabilitation des travaux </a:t>
            </a:r>
            <a:r>
              <a:rPr lang="fr-FR" sz="2000" i="1" dirty="0" smtClean="0">
                <a:solidFill>
                  <a:schemeClr val="tx1"/>
                </a:solidFill>
              </a:rPr>
              <a:t>»),</a:t>
            </a:r>
            <a:endParaRPr lang="fr-FR" sz="2000" i="1" dirty="0">
              <a:solidFill>
                <a:schemeClr val="tx1"/>
              </a:solidFill>
            </a:endParaRPr>
          </a:p>
          <a:p>
            <a:pPr marL="68580" indent="0" algn="just">
              <a:buNone/>
            </a:pPr>
            <a:endParaRPr lang="fr-FR" sz="2000" dirty="0" smtClean="0"/>
          </a:p>
          <a:p>
            <a:pPr marL="68580" indent="0" algn="just">
              <a:buNone/>
            </a:pPr>
            <a:r>
              <a:rPr lang="fr-FR" sz="2000" dirty="0" smtClean="0"/>
              <a:t>Fait à GAS, le ,,,,,,,,,,,,,,,,,,,,,,,,,,,,,,,</a:t>
            </a:r>
          </a:p>
          <a:p>
            <a:pPr marL="68580" indent="0" algn="just">
              <a:buNone/>
            </a:pPr>
            <a:r>
              <a:rPr lang="fr-FR" sz="2000" dirty="0" smtClean="0"/>
              <a:t>Mention « Lu et Approuvé </a:t>
            </a:r>
          </a:p>
          <a:p>
            <a:pPr marL="68580" indent="0" algn="just">
              <a:buNone/>
            </a:pPr>
            <a:r>
              <a:rPr lang="fr-FR" sz="2000" dirty="0" smtClean="0"/>
              <a:t>Signature du propriétaire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324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11560" y="817198"/>
            <a:ext cx="7632848" cy="117164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ENGAGEMENT  pour lancement de la consultation des études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 rot="20325060">
            <a:off x="418836" y="2122683"/>
            <a:ext cx="20297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Modèle proposé</a:t>
            </a:r>
            <a:endParaRPr lang="fr-FR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7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0" y="301040"/>
            <a:ext cx="82296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24147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06616" y="6532720"/>
            <a:ext cx="5040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51</a:t>
            </a:fld>
            <a:endParaRPr lang="fr-FR" dirty="0"/>
          </a:p>
        </p:txBody>
      </p:sp>
      <p:pic>
        <p:nvPicPr>
          <p:cNvPr id="3074" name="Picture 2" descr="Résultats de recherche d'images pour « question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12" y="836712"/>
            <a:ext cx="3667443" cy="224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Larme 3"/>
          <p:cNvSpPr/>
          <p:nvPr/>
        </p:nvSpPr>
        <p:spPr>
          <a:xfrm>
            <a:off x="703438" y="4742760"/>
            <a:ext cx="2664296" cy="1800200"/>
          </a:xfrm>
          <a:prstGeom prst="teardrop">
            <a:avLst>
              <a:gd name="adj" fmla="val 1082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438" y="5157192"/>
            <a:ext cx="2664296" cy="792088"/>
          </a:xfrm>
        </p:spPr>
        <p:txBody>
          <a:bodyPr>
            <a:normAutofit fontScale="92500" lnSpcReduction="10000"/>
          </a:bodyPr>
          <a:lstStyle/>
          <a:p>
            <a:pPr marL="68580" indent="0" algn="ctr">
              <a:buNone/>
            </a:pP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</a:t>
            </a:r>
          </a:p>
          <a:p>
            <a:pPr marL="68580" indent="0" algn="ctr">
              <a:buNone/>
            </a:pP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votre attention</a:t>
            </a:r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1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Documents annexés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Délibérations</a:t>
            </a:r>
          </a:p>
          <a:p>
            <a:pPr marL="68580" indent="0">
              <a:buNone/>
            </a:pPr>
            <a:endParaRPr lang="fr-FR" dirty="0" smtClean="0"/>
          </a:p>
          <a:p>
            <a:r>
              <a:rPr lang="fr-FR" dirty="0" smtClean="0"/>
              <a:t>Extrait de l’arrêté du 7 Mars 2012</a:t>
            </a:r>
          </a:p>
          <a:p>
            <a:pPr marL="68580" indent="0">
              <a:buNone/>
            </a:pPr>
            <a:endParaRPr lang="fr-FR" dirty="0" smtClean="0"/>
          </a:p>
          <a:p>
            <a:r>
              <a:rPr lang="fr-FR" dirty="0" smtClean="0"/>
              <a:t>Extrait de l'étude DDAF 13/5/2008</a:t>
            </a:r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72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53</a:t>
            </a:fld>
            <a:endParaRPr lang="fr-FR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5572"/>
            <a:ext cx="568863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2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54</a:t>
            </a:fld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9656"/>
            <a:ext cx="5921448" cy="60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2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55</a:t>
            </a:fld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0640"/>
            <a:ext cx="5427257" cy="550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2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56</a:t>
            </a:fld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48072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9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57</a:t>
            </a:fld>
            <a:endParaRPr lang="fr-F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1845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58</a:t>
            </a:fld>
            <a:endParaRPr lang="fr-F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6984776" cy="523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59</a:t>
            </a:fld>
            <a:endParaRPr lang="fr-F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46" y="980728"/>
            <a:ext cx="673514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92696"/>
            <a:ext cx="8064896" cy="5760640"/>
          </a:xfrm>
        </p:spPr>
        <p:txBody>
          <a:bodyPr>
            <a:noAutofit/>
          </a:bodyPr>
          <a:lstStyle/>
          <a:p>
            <a:pPr algn="just"/>
            <a:r>
              <a:rPr lang="fr-FR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ÉTUDE RÉALISÉE le 13/5/2008 par la Direction Départementale de l’Agriculture et de la Forêt DDAF, étudiant les 2 possibilités d’assainissements collectifs </a:t>
            </a:r>
            <a:r>
              <a:rPr lang="fr-FR" sz="1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68580" indent="0" algn="just">
              <a:buNone/>
            </a:pPr>
            <a:endParaRPr lang="fr-FR" sz="1800" dirty="0" smtClean="0"/>
          </a:p>
          <a:p>
            <a:pPr marL="68580" lvl="0" indent="0" algn="just">
              <a:buNone/>
            </a:pPr>
            <a:r>
              <a:rPr lang="fr-FR" sz="1800" b="1" u="sng" dirty="0" smtClean="0"/>
              <a:t>1- RACCORDEMENT </a:t>
            </a:r>
            <a:r>
              <a:rPr lang="fr-FR" sz="1800" b="1" u="sng" dirty="0"/>
              <a:t>à la station d’épuration de GAS</a:t>
            </a:r>
            <a:endParaRPr lang="fr-FR" sz="1800" dirty="0"/>
          </a:p>
          <a:p>
            <a:pPr marL="68580" indent="0" algn="just">
              <a:buNone/>
            </a:pPr>
            <a:r>
              <a:rPr lang="fr-FR" sz="1800" dirty="0" smtClean="0">
                <a:sym typeface="Wingdings 3"/>
              </a:rPr>
              <a:t>	</a:t>
            </a:r>
            <a:r>
              <a:rPr lang="fr-FR" sz="1800" dirty="0" smtClean="0"/>
              <a:t> </a:t>
            </a:r>
            <a:r>
              <a:rPr lang="fr-FR" sz="1800" dirty="0">
                <a:solidFill>
                  <a:srgbClr val="FF0000"/>
                </a:solidFill>
              </a:rPr>
              <a:t>AVIS DEFAVORABLE </a:t>
            </a:r>
            <a:r>
              <a:rPr lang="fr-FR" sz="1800" dirty="0"/>
              <a:t>de la D.D.A.F et de l’Agence de l’Eau du Bassin Seine Normandie estimant que le ratio coût des travaux ( estimé à 507 031,69 T.T.C) par habitant et le  coût de fonctionnement (estimé entre 5 400 et 7 500 € H.T par an) étaient trop élevés.</a:t>
            </a:r>
          </a:p>
          <a:p>
            <a:pPr marL="525780" lvl="0" indent="-457200" algn="just">
              <a:buFont typeface="+mj-lt"/>
              <a:buAutoNum type="arabicPeriod"/>
            </a:pPr>
            <a:endParaRPr lang="fr-FR" sz="1800" b="1" u="sng" dirty="0" smtClean="0"/>
          </a:p>
          <a:p>
            <a:pPr marL="68580" lvl="0" indent="0" algn="just">
              <a:buNone/>
            </a:pPr>
            <a:r>
              <a:rPr lang="fr-FR" sz="1800" b="1" u="sng" dirty="0" smtClean="0"/>
              <a:t>2- RACCORDEMENT </a:t>
            </a:r>
            <a:r>
              <a:rPr lang="fr-FR" sz="1800" b="1" u="sng" dirty="0"/>
              <a:t>aux réseaux d’eaux usées de la commune de YERMENONVILLE et à la station du SIVOM HOUX/YERMENONVILLE</a:t>
            </a:r>
            <a:endParaRPr lang="fr-FR" sz="1800" dirty="0"/>
          </a:p>
          <a:p>
            <a:pPr marL="525780" indent="-457200" algn="just">
              <a:buFont typeface="+mj-lt"/>
              <a:buAutoNum type="arabicPeriod"/>
            </a:pPr>
            <a:endParaRPr lang="fr-FR" sz="1800" dirty="0"/>
          </a:p>
          <a:p>
            <a:pPr marL="68580" lvl="0" indent="0" algn="just">
              <a:buNone/>
            </a:pPr>
            <a:r>
              <a:rPr lang="fr-FR" sz="1800" b="1" dirty="0"/>
              <a:t>PRECONISATION</a:t>
            </a:r>
            <a:r>
              <a:rPr lang="fr-FR" sz="1800" dirty="0"/>
              <a:t> : Raccordement aux réseaux d’eaux usées  de la commune de YERMENONVILLE et à la station d’épuration du SIVOM HOUX/YERMENONVILLE par conventions.</a:t>
            </a:r>
          </a:p>
          <a:p>
            <a:pPr marL="68580" indent="0" algn="just">
              <a:buNone/>
            </a:pPr>
            <a:r>
              <a:rPr lang="fr-FR" sz="1800" dirty="0" smtClean="0">
                <a:sym typeface="Wingdings 3"/>
              </a:rPr>
              <a:t>	</a:t>
            </a:r>
            <a:r>
              <a:rPr lang="fr-FR" sz="1800" dirty="0" smtClean="0"/>
              <a:t> </a:t>
            </a:r>
            <a:r>
              <a:rPr lang="fr-FR" sz="1800" dirty="0">
                <a:solidFill>
                  <a:srgbClr val="FF0000"/>
                </a:solidFill>
              </a:rPr>
              <a:t>REFUS</a:t>
            </a:r>
            <a:r>
              <a:rPr lang="fr-FR" sz="1800" dirty="0"/>
              <a:t> de la commune de Yermenonville gestionnaire du réseau </a:t>
            </a:r>
            <a:r>
              <a:rPr lang="fr-FR" sz="1800" dirty="0" smtClean="0"/>
              <a:t>assainissement,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6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88024" y="1250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3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60</a:t>
            </a:fld>
            <a:endParaRPr lang="fr-FR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76875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61</a:t>
            </a:fld>
            <a:endParaRPr lang="fr-FR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54744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62</a:t>
            </a:fld>
            <a:endParaRPr lang="fr-FR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95971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46635" y="903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98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63</a:t>
            </a:fld>
            <a:endParaRPr lang="fr-FR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92696"/>
            <a:ext cx="669674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344934" cy="60113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Courrier du Maire du 23/9/2008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600px-Blason_ville_fr_Gas_%28Eure-et-Loir%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84922"/>
            <a:ext cx="6192688" cy="472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77922" y="6492875"/>
            <a:ext cx="1332156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4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836712"/>
            <a:ext cx="669674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62549" y="6492875"/>
            <a:ext cx="514595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2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836712"/>
            <a:ext cx="756084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600px-Blason_ville_fr_Gas_%28Eure-et-Loir%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23"/>
            <a:ext cx="447675" cy="4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788024" y="1073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   Hameau de moineaux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1589" y="6492875"/>
            <a:ext cx="514595" cy="365125"/>
          </a:xfrm>
        </p:spPr>
        <p:txBody>
          <a:bodyPr/>
          <a:lstStyle/>
          <a:p>
            <a:fld id="{FA8D4F36-62F4-4C6A-8ECC-4F335933996F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50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3669</TotalTime>
  <Words>2347</Words>
  <Application>Microsoft Office PowerPoint</Application>
  <PresentationFormat>Affichage à l'écran (4:3)</PresentationFormat>
  <Paragraphs>393</Paragraphs>
  <Slides>63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5" baseType="lpstr">
      <vt:lpstr>Austin</vt:lpstr>
      <vt:lpstr>Clip</vt:lpstr>
      <vt:lpstr>Présentation PowerPoint</vt:lpstr>
      <vt:lpstr>Présentation PowerPoint</vt:lpstr>
      <vt:lpstr>Préambule </vt:lpstr>
      <vt:lpstr>Présentation PowerPoint</vt:lpstr>
      <vt:lpstr>Présentation PowerPoint</vt:lpstr>
      <vt:lpstr>Présentation PowerPoint</vt:lpstr>
      <vt:lpstr>Courrier du Maire du 23/9/2008</vt:lpstr>
      <vt:lpstr>Présentation PowerPoint</vt:lpstr>
      <vt:lpstr>Présentation PowerPoint</vt:lpstr>
      <vt:lpstr>Présentation PowerPoint</vt:lpstr>
      <vt:lpstr>ASSAINISSEMENT NON COLLECTIF ANC</vt:lpstr>
      <vt:lpstr>Présentation PowerPoint</vt:lpstr>
      <vt:lpstr>CONTEXTE  </vt:lpstr>
      <vt:lpstr>Présentation PowerPoint</vt:lpstr>
      <vt:lpstr>Présentation PowerPoint</vt:lpstr>
      <vt:lpstr>Présentation PowerPoint</vt:lpstr>
      <vt:lpstr>RAPPEL DE LA RÈGLEMENTATION et ASPECT TECHNIQUE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TRAVAUX de RÉHABILITATION</vt:lpstr>
      <vt:lpstr>Schéma général d’un dispositif d’ANC</vt:lpstr>
      <vt:lpstr>Présentation PowerPoint</vt:lpstr>
      <vt:lpstr>Le prétraitement ou traitement primaire</vt:lpstr>
      <vt:lpstr>Le traitement secondaire </vt:lpstr>
      <vt:lpstr>L’évacuation</vt:lpstr>
      <vt:lpstr>Les ventilations</vt:lpstr>
      <vt:lpstr>PHASAGES  DES OPÉRATIONS  </vt:lpstr>
      <vt:lpstr>Présentation PowerPoint</vt:lpstr>
      <vt:lpstr>Présentation PowerPoint</vt:lpstr>
      <vt:lpstr>Présentation PowerPoint</vt:lpstr>
      <vt:lpstr>  2ème phase obligatoire :   - une étude de filières et de sol  en vue du choix du système d’assainissement non collectif à mettre en place pour traiter les eaux usées domestiques de chaque habitation dans le cadre de la réhabilitation des installations</vt:lpstr>
      <vt:lpstr>Présentation PowerPoint</vt:lpstr>
      <vt:lpstr>3ème phase à prévoir</vt:lpstr>
      <vt:lpstr>SUBVENTIONS ET FINANCEMENTS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ENGAGEMENT  pour lancement de la consultation des études</vt:lpstr>
      <vt:lpstr>Présentation PowerPoint</vt:lpstr>
      <vt:lpstr>Documents annexés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Valentin</dc:creator>
  <cp:lastModifiedBy>utilisateur</cp:lastModifiedBy>
  <cp:revision>259</cp:revision>
  <cp:lastPrinted>2016-05-24T15:50:14Z</cp:lastPrinted>
  <dcterms:created xsi:type="dcterms:W3CDTF">2014-06-25T12:55:10Z</dcterms:created>
  <dcterms:modified xsi:type="dcterms:W3CDTF">2016-05-25T07:34:29Z</dcterms:modified>
</cp:coreProperties>
</file>